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Nuni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Nuni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Vishwa</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solidFill>
                  <a:schemeClr val="dk1"/>
                </a:solidFill>
              </a:rPr>
              <a:t>We’re going to be discussing what Mixture of Expert models are</a:t>
            </a:r>
            <a:endParaRPr sz="2000"/>
          </a:p>
          <a:p>
            <a:pPr indent="-355600" lvl="0" marL="457200" rtl="0" algn="l">
              <a:spcBef>
                <a:spcPts val="0"/>
              </a:spcBef>
              <a:spcAft>
                <a:spcPts val="0"/>
              </a:spcAft>
              <a:buSzPts val="2000"/>
              <a:buChar char="-"/>
            </a:pPr>
            <a:r>
              <a:rPr lang="en" sz="2000"/>
              <a:t>We’re gonna go into 2 papers</a:t>
            </a:r>
            <a:endParaRPr sz="2000"/>
          </a:p>
          <a:p>
            <a:pPr indent="-355600" lvl="0" marL="457200" rtl="0" algn="l">
              <a:spcBef>
                <a:spcPts val="0"/>
              </a:spcBef>
              <a:spcAft>
                <a:spcPts val="0"/>
              </a:spcAft>
              <a:buSzPts val="2000"/>
              <a:buChar char="-"/>
            </a:pPr>
            <a:r>
              <a:rPr lang="en" sz="2000"/>
              <a:t>First is on making MoEs sparse </a:t>
            </a:r>
            <a:endParaRPr sz="2000"/>
          </a:p>
          <a:p>
            <a:pPr indent="-355600" lvl="0" marL="457200" rtl="0" algn="l">
              <a:spcBef>
                <a:spcPts val="0"/>
              </a:spcBef>
              <a:spcAft>
                <a:spcPts val="0"/>
              </a:spcAft>
              <a:buSzPts val="2000"/>
              <a:buChar char="-"/>
            </a:pPr>
            <a:r>
              <a:rPr lang="en" sz="2000"/>
              <a:t>Second is on interesting innovations made by the Deepspeed team at Microsoft</a:t>
            </a:r>
            <a:endParaRPr sz="2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28d86b58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28d86b58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Most communication to MoE consists of inputs/outputs over the network</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Need the ratio of each experts computation to its input/output size to be greater than the ratio of computational to network capacity of the device to ensure efficient computation</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28d86b58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28d86b58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Have each expert be a simple feed-forward neural network with one hidden layer</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Weight matrices would then have the sizes </a:t>
            </a:r>
            <a:r>
              <a:rPr i="1" lang="en" sz="1200">
                <a:solidFill>
                  <a:srgbClr val="233A44"/>
                </a:solidFill>
                <a:latin typeface="Calibri"/>
                <a:ea typeface="Calibri"/>
                <a:cs typeface="Calibri"/>
                <a:sym typeface="Calibri"/>
              </a:rPr>
              <a:t>input_size x hidden_layer_size </a:t>
            </a:r>
            <a:r>
              <a:rPr lang="en" sz="1200">
                <a:solidFill>
                  <a:srgbClr val="233A44"/>
                </a:solidFill>
                <a:latin typeface="Calibri"/>
                <a:ea typeface="Calibri"/>
                <a:cs typeface="Calibri"/>
                <a:sym typeface="Calibri"/>
              </a:rPr>
              <a:t>and </a:t>
            </a:r>
            <a:r>
              <a:rPr i="1" lang="en" sz="1200">
                <a:solidFill>
                  <a:srgbClr val="233A44"/>
                </a:solidFill>
                <a:latin typeface="Calibri"/>
                <a:ea typeface="Calibri"/>
                <a:cs typeface="Calibri"/>
                <a:sym typeface="Calibri"/>
              </a:rPr>
              <a:t>hidden_layer_size x output_size</a:t>
            </a:r>
            <a:endParaRPr i="1"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Ratio of computation to input and output is therefore the size of the hidden layer</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Can therefore increase the size of the hidden layer or add more hidden layers to each expert to be able to increase the computational efficiency up to the device capabilities</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b28d86b58c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b28d86b58c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Gating networks tend to favour a few select experts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Favoured experts get trained faster and then are selected even more by the gating network</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Need some constraint to ensure experts are trained/selected somewhat evenly</a:t>
            </a:r>
            <a:endParaRPr sz="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b28d86b58c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b28d86b58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Define importance of an expert by its batch-wise sum of gate values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Create additional loss function based on the variation of the all importance values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Create another loss function based on the variation of the load (number of examples) of all experts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Add both loss functions to the model’s overall loss function</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28d86b5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28d86b5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b28d86b58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b28d86b58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4572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High demand for larger model size</a:t>
            </a:r>
            <a:endParaRPr sz="1400">
              <a:solidFill>
                <a:srgbClr val="233A44"/>
              </a:solidFill>
              <a:latin typeface="Calibri"/>
              <a:ea typeface="Calibri"/>
              <a:cs typeface="Calibri"/>
              <a:sym typeface="Calibri"/>
            </a:endParaRPr>
          </a:p>
          <a:p>
            <a:pPr indent="-317500" lvl="1" marL="85725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Increasing model size has been a successful method to increase quality</a:t>
            </a:r>
            <a:endParaRPr sz="1400">
              <a:solidFill>
                <a:srgbClr val="233A44"/>
              </a:solidFill>
              <a:latin typeface="Calibri"/>
              <a:ea typeface="Calibri"/>
              <a:cs typeface="Calibri"/>
              <a:sym typeface="Calibri"/>
            </a:endParaRPr>
          </a:p>
          <a:p>
            <a:pPr indent="-317500" lvl="1" marL="85725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Sustaining this growth becomes difficult due to compute/cost demands</a:t>
            </a:r>
            <a:endParaRPr sz="1400">
              <a:solidFill>
                <a:srgbClr val="233A44"/>
              </a:solidFill>
              <a:latin typeface="Calibri"/>
              <a:ea typeface="Calibri"/>
              <a:cs typeface="Calibri"/>
              <a:sym typeface="Calibri"/>
            </a:endParaRPr>
          </a:p>
          <a:p>
            <a:pPr indent="-317500" lvl="1" marL="85725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For example, the Megatron-Turing NLG 530B took 3 months to train on over 2000 A100s, consuming over 3M GPU hours.</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Is it possible to make non-trivial improvement to model quality without increasing compute cost?</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Is it possible to produce a model with similar quality using 3 to 5 times less resources?</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Architectures based on Mixture-of-Experts (MoE) have been shown to allow for improved model quality without increasing training cost.</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However, MoE models have their own set of challenges that limit their use in real world scenarios</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28d86b58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28d86b58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ARI</a:t>
            </a:r>
            <a:endParaRPr sz="14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b28d86b58c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b28d86b58c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4572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The scope of MoE based models in the NLP area is primarily limited to encoder-decoder models and sequence-to-sequence tasks, with limited work done in exploring other domains</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Application of MoE to auto-regressive NLG is less explored</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b28d86b58c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b28d86b58c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Models offer solution to broad range of language tasks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Tremendous compute and energy requirements for training</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Applying MoE to an NLG model could offer great cost reductions without a hit to quality</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b28d86b58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b28d86b58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Added layer of experts on every other feedforward layer</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Used a gating function to select the top-1 expert</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MoE creates better quality for NLG models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Experts increase performance but do not change the compute requirements of the model as each token is only processed by a single expert</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Can achieve the same quality at 5x less cost</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28cf01b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28cf01b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b28d86b58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b28d86b58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4572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MoE model requires significantly more parameters (experts) than dense model counterparts</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Essentially, MoE models have a lower parameter efficiency compared to quality-equivalent dense models. This brings challenges to both training and inference</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We would like to increase parameter efficiency and shrink the model where possible</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b28d86b58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b28d86b58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28cf01b3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b28cf01b3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a:p>
            <a:pPr indent="-298450" lvl="0" marL="457200" rtl="0" algn="l">
              <a:spcBef>
                <a:spcPts val="0"/>
              </a:spcBef>
              <a:spcAft>
                <a:spcPts val="0"/>
              </a:spcAft>
              <a:buSzPts val="1100"/>
              <a:buChar char="-"/>
            </a:pPr>
            <a:r>
              <a:rPr lang="en"/>
              <a:t>CV: shallow layers learn general representations, deep layers learn specific representations.</a:t>
            </a:r>
            <a:endParaRPr/>
          </a:p>
          <a:p>
            <a:pPr indent="-298450" lvl="0" marL="457200" rtl="0" algn="l">
              <a:spcBef>
                <a:spcPts val="0"/>
              </a:spcBef>
              <a:spcAft>
                <a:spcPts val="0"/>
              </a:spcAft>
              <a:buSzPts val="1100"/>
              <a:buChar char="-"/>
            </a:pPr>
            <a:r>
              <a:rPr lang="en"/>
              <a:t>Can conclude, representations learnt aren’t the same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28cf01b3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b28cf01b3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33A44"/>
                </a:solidFill>
                <a:latin typeface="Calibri"/>
                <a:ea typeface="Calibri"/>
                <a:cs typeface="Calibri"/>
                <a:sym typeface="Calibri"/>
              </a:rPr>
              <a:t>Vishwa</a:t>
            </a:r>
            <a:endParaRPr>
              <a:solidFill>
                <a:srgbClr val="233A44"/>
              </a:solidFill>
              <a:latin typeface="Calibri"/>
              <a:ea typeface="Calibri"/>
              <a:cs typeface="Calibri"/>
              <a:sym typeface="Calibri"/>
            </a:endParaRPr>
          </a:p>
          <a:p>
            <a:pPr indent="-298450" lvl="0" marL="457200" rtl="0" algn="l">
              <a:lnSpc>
                <a:spcPct val="115000"/>
              </a:lnSpc>
              <a:spcBef>
                <a:spcPts val="1200"/>
              </a:spcBef>
              <a:spcAft>
                <a:spcPts val="0"/>
              </a:spcAft>
              <a:buClr>
                <a:srgbClr val="233A44"/>
              </a:buClr>
              <a:buSzPts val="1100"/>
              <a:buFont typeface="Calibri"/>
              <a:buChar char="-"/>
            </a:pPr>
            <a:r>
              <a:rPr lang="en">
                <a:solidFill>
                  <a:srgbClr val="233A44"/>
                </a:solidFill>
                <a:latin typeface="Calibri"/>
                <a:ea typeface="Calibri"/>
                <a:cs typeface="Calibri"/>
                <a:sym typeface="Calibri"/>
              </a:rPr>
              <a:t>Two ways to improve generalization performance of MoE:</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Increase expert count and maintain expert capacity (</a:t>
            </a:r>
            <a:r>
              <a:rPr i="1" lang="en">
                <a:solidFill>
                  <a:srgbClr val="233A44"/>
                </a:solidFill>
                <a:latin typeface="Calibri"/>
                <a:ea typeface="Calibri"/>
                <a:cs typeface="Calibri"/>
                <a:sym typeface="Calibri"/>
              </a:rPr>
              <a:t>k</a:t>
            </a:r>
            <a:r>
              <a:rPr lang="en">
                <a:solidFill>
                  <a:srgbClr val="233A44"/>
                </a:solidFill>
                <a:latin typeface="Calibri"/>
                <a:ea typeface="Calibri"/>
                <a:cs typeface="Calibri"/>
                <a:sym typeface="Calibri"/>
              </a:rPr>
              <a:t>)</a:t>
            </a:r>
            <a:endParaRPr>
              <a:solidFill>
                <a:srgbClr val="233A44"/>
              </a:solidFill>
              <a:latin typeface="Calibri"/>
              <a:ea typeface="Calibri"/>
              <a:cs typeface="Calibri"/>
              <a:sym typeface="Calibri"/>
            </a:endParaRPr>
          </a:p>
          <a:p>
            <a:pPr indent="-298450" lvl="2" marL="13716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Increases memory requirements, defeats purpose</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Double expert capacity and maintain expert count</a:t>
            </a:r>
            <a:endParaRPr>
              <a:solidFill>
                <a:srgbClr val="233A44"/>
              </a:solidFill>
              <a:latin typeface="Calibri"/>
              <a:ea typeface="Calibri"/>
              <a:cs typeface="Calibri"/>
              <a:sym typeface="Calibri"/>
            </a:endParaRPr>
          </a:p>
          <a:p>
            <a:pPr indent="-298450" lvl="2" marL="13716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Increases communication volume of gate network </a:t>
            </a:r>
            <a:r>
              <a:rPr i="1" lang="en">
                <a:solidFill>
                  <a:srgbClr val="233A44"/>
                </a:solidFill>
                <a:latin typeface="Calibri"/>
                <a:ea typeface="Calibri"/>
                <a:cs typeface="Calibri"/>
                <a:sym typeface="Calibri"/>
              </a:rPr>
              <a:t>G</a:t>
            </a:r>
            <a:endParaRPr i="1">
              <a:solidFill>
                <a:srgbClr val="233A44"/>
              </a:solidFill>
              <a:latin typeface="Calibri"/>
              <a:ea typeface="Calibri"/>
              <a:cs typeface="Calibri"/>
              <a:sym typeface="Calibri"/>
            </a:endParaRPr>
          </a:p>
          <a:p>
            <a:pPr indent="-298450" lvl="0" marL="4572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Intuition: For larger </a:t>
            </a:r>
            <a:r>
              <a:rPr i="1" lang="en">
                <a:solidFill>
                  <a:srgbClr val="233A44"/>
                </a:solidFill>
                <a:latin typeface="Calibri"/>
                <a:ea typeface="Calibri"/>
                <a:cs typeface="Calibri"/>
                <a:sym typeface="Calibri"/>
              </a:rPr>
              <a:t>k</a:t>
            </a:r>
            <a:r>
              <a:rPr lang="en">
                <a:solidFill>
                  <a:srgbClr val="233A44"/>
                </a:solidFill>
                <a:latin typeface="Calibri"/>
                <a:ea typeface="Calibri"/>
                <a:cs typeface="Calibri"/>
                <a:sym typeface="Calibri"/>
              </a:rPr>
              <a:t>, can you fix the first expert?</a:t>
            </a:r>
            <a:endParaRPr>
              <a:solidFill>
                <a:srgbClr val="233A44"/>
              </a:solidFill>
              <a:latin typeface="Calibri"/>
              <a:ea typeface="Calibri"/>
              <a:cs typeface="Calibri"/>
              <a:sym typeface="Calibri"/>
            </a:endParaRPr>
          </a:p>
          <a:p>
            <a:pPr indent="-298450" lvl="0" marL="4572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Experiment:</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Double capacity (Top2-MoE)</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Fix one expert and vary second expert (Residual MoE)</a:t>
            </a:r>
            <a:endParaRPr>
              <a:solidFill>
                <a:srgbClr val="233A44"/>
              </a:solidFill>
              <a:latin typeface="Calibri"/>
              <a:ea typeface="Calibri"/>
              <a:cs typeface="Calibri"/>
              <a:sym typeface="Calibri"/>
            </a:endParaRPr>
          </a:p>
          <a:p>
            <a:pPr indent="-298450" lvl="2" marL="13716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MLP module plus error correction expert</a:t>
            </a:r>
            <a:endParaRPr>
              <a:solidFill>
                <a:srgbClr val="233A44"/>
              </a:solidFill>
              <a:latin typeface="Calibri"/>
              <a:ea typeface="Calibri"/>
              <a:cs typeface="Calibri"/>
              <a:sym typeface="Calibri"/>
            </a:endParaRPr>
          </a:p>
          <a:p>
            <a:pPr indent="-298450" lvl="2" marL="13716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Eliminates additional communication cost</a:t>
            </a:r>
            <a:endParaRPr>
              <a:solidFill>
                <a:srgbClr val="233A44"/>
              </a:solidFill>
              <a:latin typeface="Calibri"/>
              <a:ea typeface="Calibri"/>
              <a:cs typeface="Calibri"/>
              <a:sym typeface="Calibri"/>
            </a:endParaRPr>
          </a:p>
          <a:p>
            <a:pPr indent="-298450" lvl="2" marL="13716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10% faster than Top2-MoE</a:t>
            </a:r>
            <a:endParaRPr/>
          </a:p>
          <a:p>
            <a:pPr indent="-298450" lvl="0" marL="457200" rtl="0" algn="l">
              <a:spcBef>
                <a:spcPts val="0"/>
              </a:spcBef>
              <a:spcAft>
                <a:spcPts val="0"/>
              </a:spcAft>
              <a:buSzPts val="1100"/>
              <a:buChar char="-"/>
            </a:pPr>
            <a:r>
              <a:rPr lang="en"/>
              <a:t>The experiment </a:t>
            </a:r>
            <a:r>
              <a:rPr lang="en"/>
              <a:t>attempts</a:t>
            </a:r>
            <a:r>
              <a:rPr lang="en"/>
              <a:t> to mitigate communication costs</a:t>
            </a:r>
            <a:endParaRPr/>
          </a:p>
          <a:p>
            <a:pPr indent="-298450" lvl="0" marL="457200" rtl="0" algn="l">
              <a:spcBef>
                <a:spcPts val="0"/>
              </a:spcBef>
              <a:spcAft>
                <a:spcPts val="0"/>
              </a:spcAft>
              <a:buSzPts val="1100"/>
              <a:buChar char="-"/>
            </a:pPr>
            <a:r>
              <a:rPr lang="en"/>
              <a:t>Single expert is a multilayer perceptron module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b28cf01b3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b28cf01b3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b28cf01b3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b28cf01b3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233A44"/>
                </a:solidFill>
                <a:latin typeface="Calibri"/>
                <a:ea typeface="Calibri"/>
                <a:cs typeface="Calibri"/>
                <a:sym typeface="Calibri"/>
              </a:rPr>
              <a:t>Vishwa</a:t>
            </a:r>
            <a:endParaRPr>
              <a:solidFill>
                <a:srgbClr val="233A44"/>
              </a:solidFill>
              <a:latin typeface="Calibri"/>
              <a:ea typeface="Calibri"/>
              <a:cs typeface="Calibri"/>
              <a:sym typeface="Calibri"/>
            </a:endParaRPr>
          </a:p>
          <a:p>
            <a:pPr indent="-298450" lvl="0" marL="457200" rtl="0" algn="l">
              <a:lnSpc>
                <a:spcPct val="115000"/>
              </a:lnSpc>
              <a:spcBef>
                <a:spcPts val="1200"/>
              </a:spcBef>
              <a:spcAft>
                <a:spcPts val="0"/>
              </a:spcAft>
              <a:buClr>
                <a:srgbClr val="233A44"/>
              </a:buClr>
              <a:buSzPts val="1100"/>
              <a:buFont typeface="Calibri"/>
              <a:buChar char="●"/>
            </a:pPr>
            <a:r>
              <a:rPr lang="en">
                <a:solidFill>
                  <a:srgbClr val="233A44"/>
                </a:solidFill>
                <a:latin typeface="Calibri"/>
                <a:ea typeface="Calibri"/>
                <a:cs typeface="Calibri"/>
                <a:sym typeface="Calibri"/>
              </a:rPr>
              <a:t>Incorporating expert parallelism is difficult given varying expert counts by layer</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If degree is set to smallest layer, then multiple experts per GPU → reduce batch size per expert → inefficiency, increase memory requirements</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If degree set to largest layer, then load balancing problem </a:t>
            </a:r>
            <a:endParaRPr>
              <a:solidFill>
                <a:srgbClr val="233A44"/>
              </a:solidFill>
              <a:latin typeface="Calibri"/>
              <a:ea typeface="Calibri"/>
              <a:cs typeface="Calibri"/>
              <a:sym typeface="Calibri"/>
            </a:endParaRPr>
          </a:p>
          <a:p>
            <a:pPr indent="-298450" lvl="0" marL="4572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Utilize multi-expert and multi-data parallelism support:</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Different layers have different degrees of expert and data parallelism</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E.g. 128 GPUs with 32, 64, 128 experts per layer can have 32, 64, 128 expert parallelism and 4, 2, 1 data parallelism.</a:t>
            </a:r>
            <a:endParaRPr>
              <a:solidFill>
                <a:srgbClr val="233A44"/>
              </a:solidFill>
              <a:latin typeface="Calibri"/>
              <a:ea typeface="Calibri"/>
              <a:cs typeface="Calibri"/>
              <a:sym typeface="Calibri"/>
            </a:endParaRPr>
          </a:p>
          <a:p>
            <a:pPr indent="-298450" lvl="1" marL="914400" rtl="0" algn="l">
              <a:lnSpc>
                <a:spcPct val="115000"/>
              </a:lnSpc>
              <a:spcBef>
                <a:spcPts val="0"/>
              </a:spcBef>
              <a:spcAft>
                <a:spcPts val="0"/>
              </a:spcAft>
              <a:buClr>
                <a:srgbClr val="233A44"/>
              </a:buClr>
              <a:buSzPts val="1100"/>
              <a:buFont typeface="Calibri"/>
              <a:buChar char="○"/>
            </a:pPr>
            <a:r>
              <a:rPr lang="en">
                <a:solidFill>
                  <a:srgbClr val="233A44"/>
                </a:solidFill>
                <a:latin typeface="Calibri"/>
                <a:ea typeface="Calibri"/>
                <a:cs typeface="Calibri"/>
                <a:sym typeface="Calibri"/>
              </a:rPr>
              <a:t>Each GPU trains 1 expert per MoE layer regardless of expert count so tokens per expert maintains, no load imbalance, and no increased memory requirements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b28cf01b3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b28cf01b3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b28cf01b3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b28cf01b3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28cf01b3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28cf01b3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b28cf01b3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b28cf01b3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Vishwa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28cf01b3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28cf01b3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Vishwa</a:t>
            </a:r>
            <a:endParaRPr sz="2000"/>
          </a:p>
          <a:p>
            <a:pPr indent="-355600" lvl="0" marL="457200" rtl="0" algn="l">
              <a:spcBef>
                <a:spcPts val="0"/>
              </a:spcBef>
              <a:spcAft>
                <a:spcPts val="0"/>
              </a:spcAft>
              <a:buSzPts val="2000"/>
              <a:buChar char="-"/>
            </a:pPr>
            <a:r>
              <a:rPr lang="en" sz="2000"/>
              <a:t>Conditional computation refers to activating/deactivating certain chunks of a network during training based on input tokens</a:t>
            </a:r>
            <a:endParaRPr sz="2000"/>
          </a:p>
          <a:p>
            <a:pPr indent="-355600" lvl="0" marL="457200" rtl="0" algn="l">
              <a:spcBef>
                <a:spcPts val="0"/>
              </a:spcBef>
              <a:spcAft>
                <a:spcPts val="0"/>
              </a:spcAft>
              <a:buSzPts val="2000"/>
              <a:buChar char="-"/>
            </a:pPr>
            <a:r>
              <a:rPr lang="en" sz="2000"/>
              <a:t>Conditional computation means information propagation through the network is faster during training and testing</a:t>
            </a:r>
            <a:endParaRPr sz="2000"/>
          </a:p>
          <a:p>
            <a:pPr indent="-355600" lvl="0" marL="457200" rtl="0" algn="l">
              <a:spcBef>
                <a:spcPts val="0"/>
              </a:spcBef>
              <a:spcAft>
                <a:spcPts val="0"/>
              </a:spcAft>
              <a:buSzPts val="2000"/>
              <a:buChar char="-"/>
            </a:pPr>
            <a:r>
              <a:rPr lang="en" sz="2000"/>
              <a:t>Challenges:</a:t>
            </a:r>
            <a:endParaRPr sz="2000"/>
          </a:p>
          <a:p>
            <a:pPr indent="-355600" lvl="1" marL="914400" rtl="0" algn="l">
              <a:spcBef>
                <a:spcPts val="0"/>
              </a:spcBef>
              <a:spcAft>
                <a:spcPts val="0"/>
              </a:spcAft>
              <a:buSzPts val="2000"/>
              <a:buChar char="-"/>
            </a:pPr>
            <a:r>
              <a:rPr lang="en" sz="2000"/>
              <a:t>Previous work tries to turn off/on large chunks</a:t>
            </a:r>
            <a:endParaRPr sz="2000"/>
          </a:p>
          <a:p>
            <a:pPr indent="-355600" lvl="1" marL="914400" rtl="0" algn="l">
              <a:spcBef>
                <a:spcPts val="0"/>
              </a:spcBef>
              <a:spcAft>
                <a:spcPts val="0"/>
              </a:spcAft>
              <a:buSzPts val="2000"/>
              <a:buChar char="-"/>
            </a:pPr>
            <a:r>
              <a:rPr lang="en" sz="2000">
                <a:solidFill>
                  <a:srgbClr val="233A44"/>
                </a:solidFill>
                <a:latin typeface="Calibri"/>
                <a:ea typeface="Calibri"/>
                <a:cs typeface="Calibri"/>
                <a:sym typeface="Calibri"/>
              </a:rPr>
              <a:t>Conditional computation reduces batch sizes for active network chunks. </a:t>
            </a:r>
            <a:r>
              <a:rPr lang="en" sz="2000"/>
              <a:t>Batch size is needed to reduce loss from parameter transfers and updating</a:t>
            </a:r>
            <a:endParaRPr sz="2000"/>
          </a:p>
          <a:p>
            <a:pPr indent="-355600" lvl="1" marL="914400" rtl="0" algn="l">
              <a:spcBef>
                <a:spcPts val="0"/>
              </a:spcBef>
              <a:spcAft>
                <a:spcPts val="0"/>
              </a:spcAft>
              <a:buSzPts val="2000"/>
              <a:buChar char="-"/>
            </a:pPr>
            <a:r>
              <a:rPr lang="en" sz="2000"/>
              <a:t>Inter-device network bandwidth may not be as strong as cluster computational power</a:t>
            </a:r>
            <a:endParaRPr sz="2000"/>
          </a:p>
          <a:p>
            <a:pPr indent="-355600" lvl="1" marL="914400" rtl="0" algn="l">
              <a:spcBef>
                <a:spcPts val="0"/>
              </a:spcBef>
              <a:spcAft>
                <a:spcPts val="0"/>
              </a:spcAft>
              <a:buSzPts val="2000"/>
              <a:buChar char="-"/>
            </a:pPr>
            <a:r>
              <a:rPr lang="en" sz="2000"/>
              <a:t>Desired model scarcity may come at a cost</a:t>
            </a:r>
            <a:endParaRPr sz="2000"/>
          </a:p>
          <a:p>
            <a:pPr indent="-355600" lvl="1" marL="914400" rtl="0" algn="l">
              <a:spcBef>
                <a:spcPts val="0"/>
              </a:spcBef>
              <a:spcAft>
                <a:spcPts val="0"/>
              </a:spcAft>
              <a:buSzPts val="2000"/>
              <a:buChar char="-"/>
            </a:pPr>
            <a:r>
              <a:rPr lang="en" sz="2000"/>
              <a:t>Existing work deals with datasets of a few hundred thousand, which is worthless for models with millions and billions of parameters</a:t>
            </a:r>
            <a:endParaRPr sz="20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28d86b58c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28d86b58c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ARI</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Multi-gpu </a:t>
            </a:r>
            <a:r>
              <a:rPr lang="en" sz="1400">
                <a:latin typeface="Calibri"/>
                <a:ea typeface="Calibri"/>
                <a:cs typeface="Calibri"/>
                <a:sym typeface="Calibri"/>
              </a:rPr>
              <a:t>inference</a:t>
            </a:r>
            <a:r>
              <a:rPr lang="en" sz="1400">
                <a:latin typeface="Calibri"/>
                <a:ea typeface="Calibri"/>
                <a:cs typeface="Calibri"/>
                <a:sym typeface="Calibri"/>
              </a:rPr>
              <a:t> (eg PyTorch) is not designed to work for MoE models</a:t>
            </a:r>
            <a:endParaRPr sz="14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sz="1400">
                <a:latin typeface="Calibri"/>
                <a:ea typeface="Calibri"/>
                <a:cs typeface="Calibri"/>
                <a:sym typeface="Calibri"/>
              </a:rPr>
              <a:t>Inference is often memory bandwidth bound, and since MoE models can be roughly 10x the size of their dense equivalent, low latency may require around 10x larger aggregate memory bandwidth</a:t>
            </a:r>
            <a:endParaRPr sz="1400">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28d86b58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28d86b58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4572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During inference, batch size is generally small, so inference latency of MoE models depends primarily on the time it takes to load the model parameters from main memory</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Therefore, the MoE inference performance depends on the overall model size and the achievable memory bandwidth</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2e1ae9a3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2e1ae9a3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4572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Worst case, the aggregate parameters needed to process all tokens can be as large as the full model (all experts used), which makes it difficult to achieve low latency and high throughput</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b28d86b58c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b28d86b58c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4572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Best case, all tokens of an MoE model (top-1) only activates a single expert at each MoE layer, resulting in a critical data path equivalent to the base dense model size</a:t>
            </a:r>
            <a:endParaRPr sz="1400">
              <a:solidFill>
                <a:srgbClr val="233A44"/>
              </a:solidFill>
              <a:latin typeface="Calibri"/>
              <a:ea typeface="Calibri"/>
              <a:cs typeface="Calibri"/>
              <a:sym typeface="Calibri"/>
            </a:endParaRPr>
          </a:p>
          <a:p>
            <a:pPr indent="-317500" lvl="0" marL="4572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Goal of DeepSpeed is to steer the inference performance towards this view</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28d86b58c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28d86b58c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9144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Overview</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Partition the model and embrace different methods of parallelism (data/expert)</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Group and route tokens with the same critical data path together to reduce data access per GPU to achieve maximum aggregate bandwidth</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Optimize communication scheduling</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Optimize transformer and MoE related kernels</a:t>
            </a:r>
            <a:endParaRPr sz="1400">
              <a:solidFill>
                <a:srgbClr val="233A44"/>
              </a:solidFill>
              <a:latin typeface="Calibri"/>
              <a:ea typeface="Calibri"/>
              <a:cs typeface="Calibri"/>
              <a:sym typeface="Calibri"/>
            </a:endParaRPr>
          </a:p>
          <a:p>
            <a:pPr indent="-317500" lvl="0" marL="9144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Experts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Aggregate parameters may be as large as the full model</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To address this, experts are partitioned across devices so that each GPU is only responsible for a subset of the experts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Tokens are grouped by which experts they are assigned to, and processing is then parallelized among token groups with different critical data paths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Experts are also sliced to accommodate scenarios where there are more GPUs than experts</a:t>
            </a:r>
            <a:endParaRPr sz="1400">
              <a:solidFill>
                <a:srgbClr val="233A44"/>
              </a:solidFill>
              <a:latin typeface="Calibri"/>
              <a:ea typeface="Calibri"/>
              <a:cs typeface="Calibri"/>
              <a:sym typeface="Calibri"/>
            </a:endParaRPr>
          </a:p>
          <a:p>
            <a:pPr indent="-317500" lvl="0" marL="9144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Non-Experts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While expert parallelism reduces the number of expert parameters in critical path per device, it does not reduce the number of non-expert parameters in critical path</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Tensor slicing and data parallelism within a node addresses this. Each GPU within a node holds a slice of the non-expert parameters. Inter-node slicing is infeasible due to communication overhead</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2e1ae9a39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2e1ae9a3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317500" lvl="0" marL="914400" rtl="0" algn="l">
              <a:lnSpc>
                <a:spcPct val="115000"/>
              </a:lnSpc>
              <a:spcBef>
                <a:spcPts val="120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Overview</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Partition the model and embrace different methods of parallelism (data/expert)</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Group and route tokens with the same critical data path together to reduce data access per GPU to achieve maximum aggregate bandwidth</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Optimize communication scheduling</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Optimize transformer and MoE related kernels</a:t>
            </a:r>
            <a:endParaRPr sz="1400">
              <a:solidFill>
                <a:srgbClr val="233A44"/>
              </a:solidFill>
              <a:latin typeface="Calibri"/>
              <a:ea typeface="Calibri"/>
              <a:cs typeface="Calibri"/>
              <a:sym typeface="Calibri"/>
            </a:endParaRPr>
          </a:p>
          <a:p>
            <a:pPr indent="-317500" lvl="0" marL="9144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Experts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Aggregate parameters may be as large as the full model</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To address this, experts are partitioned across devices so that each GPU is only responsible for a subset of the experts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Tokens are grouped by which experts they are assigned to, and processing is then parallelized among token groups with different critical data paths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Experts are also sliced to accommodate scenarios where there are more GPUs than experts</a:t>
            </a:r>
            <a:endParaRPr sz="1400">
              <a:solidFill>
                <a:srgbClr val="233A44"/>
              </a:solidFill>
              <a:latin typeface="Calibri"/>
              <a:ea typeface="Calibri"/>
              <a:cs typeface="Calibri"/>
              <a:sym typeface="Calibri"/>
            </a:endParaRPr>
          </a:p>
          <a:p>
            <a:pPr indent="-317500" lvl="0" marL="9144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Non-Experts</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While expert parallelism reduces the number of expert parameters in critical path per device, it does not reduce the number of non-expert parameters in critical path</a:t>
            </a:r>
            <a:endParaRPr sz="1400">
              <a:solidFill>
                <a:srgbClr val="233A44"/>
              </a:solidFill>
              <a:latin typeface="Calibri"/>
              <a:ea typeface="Calibri"/>
              <a:cs typeface="Calibri"/>
              <a:sym typeface="Calibri"/>
            </a:endParaRPr>
          </a:p>
          <a:p>
            <a:pPr indent="-317500" lvl="1" marL="1371600" rtl="0" algn="l">
              <a:lnSpc>
                <a:spcPct val="115000"/>
              </a:lnSpc>
              <a:spcBef>
                <a:spcPts val="0"/>
              </a:spcBef>
              <a:spcAft>
                <a:spcPts val="0"/>
              </a:spcAft>
              <a:buClr>
                <a:srgbClr val="233A44"/>
              </a:buClr>
              <a:buSzPts val="1400"/>
              <a:buFont typeface="Calibri"/>
              <a:buChar char="○"/>
            </a:pPr>
            <a:r>
              <a:rPr lang="en" sz="1400">
                <a:solidFill>
                  <a:srgbClr val="233A44"/>
                </a:solidFill>
                <a:latin typeface="Calibri"/>
                <a:ea typeface="Calibri"/>
                <a:cs typeface="Calibri"/>
                <a:sym typeface="Calibri"/>
              </a:rPr>
              <a:t>Tensor slicing and data parallelism within a node addresses this. Each GPU within a node holds a slice of the non-expert parameters. Inter-node slicing is infeasible due to communication overhead</a:t>
            </a:r>
            <a:endParaRPr sz="1400">
              <a:solidFill>
                <a:srgbClr val="233A44"/>
              </a:solidFill>
              <a:latin typeface="Calibri"/>
              <a:ea typeface="Calibri"/>
              <a:cs typeface="Calibri"/>
              <a:sym typeface="Calibri"/>
            </a:endParaRPr>
          </a:p>
          <a:p>
            <a:pPr indent="0" lvl="0" marL="0" rtl="0" algn="l">
              <a:lnSpc>
                <a:spcPct val="115000"/>
              </a:lnSpc>
              <a:spcBef>
                <a:spcPts val="1200"/>
              </a:spcBef>
              <a:spcAft>
                <a:spcPts val="0"/>
              </a:spcAft>
              <a:buNone/>
            </a:pPr>
            <a:r>
              <a:t/>
            </a:r>
            <a:endParaRPr sz="1400">
              <a:solidFill>
                <a:srgbClr val="233A44"/>
              </a:solidFill>
              <a:latin typeface="Calibri"/>
              <a:ea typeface="Calibri"/>
              <a:cs typeface="Calibri"/>
              <a:sym typeface="Calibri"/>
            </a:endParaRPr>
          </a:p>
          <a:p>
            <a:pPr indent="0" lvl="0" marL="0" rtl="0" algn="l">
              <a:spcBef>
                <a:spcPts val="1200"/>
              </a:spcBef>
              <a:spcAft>
                <a:spcPts val="0"/>
              </a:spcAft>
              <a:buNone/>
            </a:pPr>
            <a:r>
              <a:t/>
            </a: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b2e1ae9a39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b2e1ae9a3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233A44"/>
                </a:solidFill>
                <a:latin typeface="Calibri"/>
                <a:ea typeface="Calibri"/>
                <a:cs typeface="Calibri"/>
                <a:sym typeface="Calibri"/>
              </a:rPr>
              <a:t>ARI</a:t>
            </a:r>
            <a:endParaRPr sz="1400">
              <a:solidFill>
                <a:srgbClr val="233A44"/>
              </a:solidFill>
              <a:latin typeface="Calibri"/>
              <a:ea typeface="Calibri"/>
              <a:cs typeface="Calibri"/>
              <a:sym typeface="Calibri"/>
            </a:endParaRPr>
          </a:p>
          <a:p>
            <a:pPr indent="0" lvl="0" marL="0" rtl="0" algn="l">
              <a:spcBef>
                <a:spcPts val="0"/>
              </a:spcBef>
              <a:spcAft>
                <a:spcPts val="0"/>
              </a:spcAft>
              <a:buNone/>
            </a:pPr>
            <a:r>
              <a:t/>
            </a:r>
            <a:endParaRPr sz="14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rgbClr val="233A44"/>
                </a:solidFill>
                <a:latin typeface="Calibri"/>
                <a:ea typeface="Calibri"/>
                <a:cs typeface="Calibri"/>
                <a:sym typeface="Calibri"/>
              </a:rPr>
              <a:t>Overall, DeepSpeed-MoE delivers up to </a:t>
            </a:r>
            <a:r>
              <a:rPr b="1" lang="en" sz="1400">
                <a:solidFill>
                  <a:srgbClr val="233A44"/>
                </a:solidFill>
                <a:latin typeface="Calibri"/>
                <a:ea typeface="Calibri"/>
                <a:cs typeface="Calibri"/>
                <a:sym typeface="Calibri"/>
              </a:rPr>
              <a:t>4.5x faster</a:t>
            </a:r>
            <a:r>
              <a:rPr lang="en" sz="1400">
                <a:solidFill>
                  <a:srgbClr val="233A44"/>
                </a:solidFill>
                <a:latin typeface="Calibri"/>
                <a:ea typeface="Calibri"/>
                <a:cs typeface="Calibri"/>
                <a:sym typeface="Calibri"/>
              </a:rPr>
              <a:t> and up to </a:t>
            </a:r>
            <a:r>
              <a:rPr b="1" lang="en" sz="1400">
                <a:solidFill>
                  <a:srgbClr val="233A44"/>
                </a:solidFill>
                <a:latin typeface="Calibri"/>
                <a:ea typeface="Calibri"/>
                <a:cs typeface="Calibri"/>
                <a:sym typeface="Calibri"/>
              </a:rPr>
              <a:t>9x cheaper</a:t>
            </a:r>
            <a:r>
              <a:rPr lang="en" sz="1400">
                <a:solidFill>
                  <a:srgbClr val="233A44"/>
                </a:solidFill>
                <a:latin typeface="Calibri"/>
                <a:ea typeface="Calibri"/>
                <a:cs typeface="Calibri"/>
                <a:sym typeface="Calibri"/>
              </a:rPr>
              <a:t> MoE model inference compared to serving quality-equivalent dense models using PyTorch. </a:t>
            </a:r>
            <a:endParaRPr sz="14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4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rgbClr val="233A44"/>
                </a:solidFill>
                <a:latin typeface="Calibri"/>
                <a:ea typeface="Calibri"/>
                <a:cs typeface="Calibri"/>
                <a:sym typeface="Calibri"/>
              </a:rPr>
              <a:t>With benefits that scale with model size and hardware resources, as shown from these results, it makes us believe that MoE models will be crucial to bring the next generation of advances in AI scale.</a:t>
            </a:r>
            <a:endParaRPr sz="1400">
              <a:solidFill>
                <a:srgbClr val="233A44"/>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i="1" sz="1400">
              <a:solidFill>
                <a:srgbClr val="233A44"/>
              </a:solidFill>
              <a:latin typeface="Calibri"/>
              <a:ea typeface="Calibri"/>
              <a:cs typeface="Calibri"/>
              <a:sym typeface="Calibri"/>
            </a:endParaRPr>
          </a:p>
          <a:p>
            <a:pPr indent="0" lvl="0" marL="0" rtl="0" algn="l">
              <a:spcBef>
                <a:spcPts val="0"/>
              </a:spcBef>
              <a:spcAft>
                <a:spcPts val="0"/>
              </a:spcAft>
              <a:buNone/>
            </a:pPr>
            <a:r>
              <a:t/>
            </a:r>
            <a:endParaRPr i="1" sz="140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b2e1ae9a39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b2e1ae9a39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ARI</a:t>
            </a:r>
            <a:endParaRPr sz="1400">
              <a:latin typeface="Calibri"/>
              <a:ea typeface="Calibri"/>
              <a:cs typeface="Calibri"/>
              <a:sym typeface="Calibri"/>
            </a:endParaRPr>
          </a:p>
          <a:p>
            <a:pPr indent="0" lvl="0" marL="0" rtl="0" algn="l">
              <a:spcBef>
                <a:spcPts val="0"/>
              </a:spcBef>
              <a:spcAft>
                <a:spcPts val="0"/>
              </a:spcAft>
              <a:buNone/>
            </a:pPr>
            <a:r>
              <a:rPr lang="en" sz="1400">
                <a:latin typeface="Calibri"/>
                <a:ea typeface="Calibri"/>
                <a:cs typeface="Calibri"/>
                <a:sym typeface="Calibri"/>
              </a:rPr>
              <a:t>Serving MoE models on PyTorch vs DeepSpeed (optimized) – Scaling up GPU shows super linear aggregate throughput </a:t>
            </a:r>
            <a:endParaRPr sz="14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b2e1ae9a3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b2e1ae9a3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ARI</a:t>
            </a:r>
            <a:endParaRPr sz="14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 sz="1400">
                <a:solidFill>
                  <a:schemeClr val="dk1"/>
                </a:solidFill>
                <a:latin typeface="Calibri"/>
                <a:ea typeface="Calibri"/>
                <a:cs typeface="Calibri"/>
                <a:sym typeface="Calibri"/>
              </a:rPr>
              <a:t>Serving MoE models on PyTorch vs DeepSpeed (optimized) – Scaling up size of the model shows up to 7.3x latency improvement and 7.3x throughput improvement</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sz="1400">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b2e1ae9a3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b2e1ae9a39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Calibri"/>
                <a:ea typeface="Calibri"/>
                <a:cs typeface="Calibri"/>
                <a:sym typeface="Calibri"/>
              </a:rPr>
              <a:t>ARI</a:t>
            </a:r>
            <a:endParaRPr sz="1400">
              <a:latin typeface="Calibri"/>
              <a:ea typeface="Calibri"/>
              <a:cs typeface="Calibri"/>
              <a:sym typeface="Calibri"/>
            </a:endParaRPr>
          </a:p>
          <a:p>
            <a:pPr indent="0" lvl="0" marL="0" rtl="0" algn="l">
              <a:spcBef>
                <a:spcPts val="0"/>
              </a:spcBef>
              <a:spcAft>
                <a:spcPts val="0"/>
              </a:spcAft>
              <a:buNone/>
            </a:pPr>
            <a:r>
              <a:rPr lang="en" sz="1400">
                <a:latin typeface="Calibri"/>
                <a:ea typeface="Calibri"/>
                <a:cs typeface="Calibri"/>
                <a:sym typeface="Calibri"/>
              </a:rPr>
              <a:t>DeepSpeed MoE allows similar latency/throughput performance of a quality equivalent dense model. PyTorch does not </a:t>
            </a:r>
            <a:r>
              <a:rPr lang="en" sz="1400">
                <a:latin typeface="Calibri"/>
                <a:ea typeface="Calibri"/>
                <a:cs typeface="Calibri"/>
                <a:sym typeface="Calibri"/>
              </a:rPr>
              <a:t>achieve</a:t>
            </a:r>
            <a:r>
              <a:rPr lang="en" sz="1400">
                <a:latin typeface="Calibri"/>
                <a:ea typeface="Calibri"/>
                <a:cs typeface="Calibri"/>
                <a:sym typeface="Calibri"/>
              </a:rPr>
              <a:t> this</a:t>
            </a:r>
            <a:endParaRPr sz="14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b28cf01b3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b28cf01b3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Vishwa</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Type of ensemble model</a:t>
            </a:r>
            <a:endParaRPr sz="2000"/>
          </a:p>
          <a:p>
            <a:pPr indent="-355600" lvl="0" marL="457200" rtl="0" algn="l">
              <a:spcBef>
                <a:spcPts val="0"/>
              </a:spcBef>
              <a:spcAft>
                <a:spcPts val="0"/>
              </a:spcAft>
              <a:buSzPts val="2000"/>
              <a:buChar char="-"/>
            </a:pPr>
            <a:r>
              <a:rPr lang="en" sz="2000"/>
              <a:t>Collection of experts, which are neural networks</a:t>
            </a:r>
            <a:endParaRPr sz="2000"/>
          </a:p>
          <a:p>
            <a:pPr indent="-355600" lvl="0" marL="457200" rtl="0" algn="l">
              <a:spcBef>
                <a:spcPts val="0"/>
              </a:spcBef>
              <a:spcAft>
                <a:spcPts val="0"/>
              </a:spcAft>
              <a:buSzPts val="2000"/>
              <a:buChar char="-"/>
            </a:pPr>
            <a:r>
              <a:rPr lang="en" sz="2000"/>
              <a:t>In context of conditional computation, only certain experts are fired for a given input</a:t>
            </a:r>
            <a:endParaRPr sz="2000"/>
          </a:p>
          <a:p>
            <a:pPr indent="-355600" lvl="0" marL="457200" rtl="0" algn="l">
              <a:spcBef>
                <a:spcPts val="0"/>
              </a:spcBef>
              <a:spcAft>
                <a:spcPts val="0"/>
              </a:spcAft>
              <a:buSzPts val="2000"/>
              <a:buChar char="-"/>
            </a:pPr>
            <a:r>
              <a:rPr lang="en" sz="2000"/>
              <a:t>To select which experts are used, gating network used</a:t>
            </a:r>
            <a:endParaRPr sz="2000"/>
          </a:p>
          <a:p>
            <a:pPr indent="-355600" lvl="0" marL="457200" rtl="0" algn="l">
              <a:spcBef>
                <a:spcPts val="0"/>
              </a:spcBef>
              <a:spcAft>
                <a:spcPts val="0"/>
              </a:spcAft>
              <a:buSzPts val="2000"/>
              <a:buChar char="-"/>
            </a:pPr>
            <a:r>
              <a:rPr lang="en" sz="2000"/>
              <a:t>E.g., if you’re recognizing a car in a picture, you only want to train on the expert that is assigned with recognizing cars</a:t>
            </a:r>
            <a:endParaRPr sz="2000"/>
          </a:p>
          <a:p>
            <a:pPr indent="-355600" lvl="0" marL="457200" rtl="0" algn="l">
              <a:spcBef>
                <a:spcPts val="0"/>
              </a:spcBef>
              <a:spcAft>
                <a:spcPts val="0"/>
              </a:spcAft>
              <a:buSzPts val="2000"/>
              <a:buChar char="-"/>
            </a:pPr>
            <a:r>
              <a:rPr lang="en" sz="2000"/>
              <a:t>Conceptually, different experts can specialize in a subtask</a:t>
            </a:r>
            <a:endParaRPr sz="2000"/>
          </a:p>
          <a:p>
            <a:pPr indent="0" lvl="0" marL="457200" rtl="0" algn="l">
              <a:spcBef>
                <a:spcPts val="0"/>
              </a:spcBef>
              <a:spcAft>
                <a:spcPts val="0"/>
              </a:spcAft>
              <a:buNone/>
            </a:pPr>
            <a:r>
              <a:rPr b="1" i="1" lang="en" sz="2000" u="sng"/>
              <a:t>Diagram:</a:t>
            </a:r>
            <a:endParaRPr b="1" i="1" sz="2000" u="sng"/>
          </a:p>
          <a:p>
            <a:pPr indent="-355600" lvl="0" marL="457200" rtl="0" algn="l">
              <a:spcBef>
                <a:spcPts val="0"/>
              </a:spcBef>
              <a:spcAft>
                <a:spcPts val="0"/>
              </a:spcAft>
              <a:buSzPts val="2000"/>
              <a:buChar char="-"/>
            </a:pPr>
            <a:r>
              <a:rPr lang="en" sz="2000"/>
              <a:t>This is a Switch Transformer encoder block </a:t>
            </a:r>
            <a:endParaRPr sz="2000"/>
          </a:p>
          <a:p>
            <a:pPr indent="-355600" lvl="0" marL="457200" rtl="0" algn="l">
              <a:spcBef>
                <a:spcPts val="0"/>
              </a:spcBef>
              <a:spcAft>
                <a:spcPts val="0"/>
              </a:spcAft>
              <a:buSzPts val="2000"/>
              <a:buChar char="-"/>
            </a:pPr>
            <a:r>
              <a:rPr lang="en" sz="2000"/>
              <a:t>Replace Feed forward network with a layer of FFN experts</a:t>
            </a:r>
            <a:endParaRPr sz="2000"/>
          </a:p>
          <a:p>
            <a:pPr indent="-355600" lvl="0" marL="457200" rtl="0" algn="l">
              <a:spcBef>
                <a:spcPts val="0"/>
              </a:spcBef>
              <a:spcAft>
                <a:spcPts val="0"/>
              </a:spcAft>
              <a:buSzPts val="2000"/>
              <a:buChar char="-"/>
            </a:pPr>
            <a:r>
              <a:rPr lang="en" sz="2000"/>
              <a:t>Example shows routing of two separate tokens</a:t>
            </a:r>
            <a:endParaRPr sz="20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69f06e6a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69f06e6a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444444"/>
                </a:solidFill>
              </a:rPr>
              <a:t>Jack</a:t>
            </a:r>
            <a:endParaRPr sz="1200">
              <a:solidFill>
                <a:srgbClr val="444444"/>
              </a:solidFill>
            </a:endParaRPr>
          </a:p>
          <a:p>
            <a:pPr indent="-304800" lvl="0" marL="457200" rtl="0" algn="l">
              <a:spcBef>
                <a:spcPts val="0"/>
              </a:spcBef>
              <a:spcAft>
                <a:spcPts val="0"/>
              </a:spcAft>
              <a:buClr>
                <a:srgbClr val="444444"/>
              </a:buClr>
              <a:buSzPts val="1200"/>
              <a:buChar char="●"/>
            </a:pPr>
            <a:r>
              <a:rPr lang="en" sz="1200">
                <a:solidFill>
                  <a:srgbClr val="444444"/>
                </a:solidFill>
              </a:rPr>
              <a:t>Generative text model for natural language generation</a:t>
            </a:r>
            <a:endParaRPr sz="1200">
              <a:solidFill>
                <a:srgbClr val="444444"/>
              </a:solidFill>
            </a:endParaRPr>
          </a:p>
          <a:p>
            <a:pPr indent="-304800" lvl="0" marL="457200" rtl="0" algn="l">
              <a:spcBef>
                <a:spcPts val="0"/>
              </a:spcBef>
              <a:spcAft>
                <a:spcPts val="0"/>
              </a:spcAft>
              <a:buClr>
                <a:srgbClr val="444444"/>
              </a:buClr>
              <a:buSzPts val="1200"/>
              <a:buChar char="●"/>
            </a:pPr>
            <a:r>
              <a:rPr lang="en" sz="1200">
                <a:solidFill>
                  <a:srgbClr val="444444"/>
                </a:solidFill>
              </a:rPr>
              <a:t>Sparse Mixture of Experts, 8 Experts with gating function choosing 2 at each step</a:t>
            </a:r>
            <a:endParaRPr sz="1200">
              <a:solidFill>
                <a:srgbClr val="444444"/>
              </a:solidFill>
            </a:endParaRPr>
          </a:p>
          <a:p>
            <a:pPr indent="-304800" lvl="0" marL="457200" rtl="0" algn="l">
              <a:spcBef>
                <a:spcPts val="0"/>
              </a:spcBef>
              <a:spcAft>
                <a:spcPts val="0"/>
              </a:spcAft>
              <a:buClr>
                <a:srgbClr val="444444"/>
              </a:buClr>
              <a:buSzPts val="1200"/>
              <a:buChar char="●"/>
            </a:pPr>
            <a:r>
              <a:rPr lang="en" sz="1200">
                <a:solidFill>
                  <a:srgbClr val="444444"/>
                </a:solidFill>
              </a:rPr>
              <a:t>Increases the number of parameters of a model while controlling cost and latency</a:t>
            </a:r>
            <a:endParaRPr sz="1200">
              <a:solidFill>
                <a:srgbClr val="444444"/>
              </a:solidFill>
            </a:endParaRPr>
          </a:p>
          <a:p>
            <a:pPr indent="-304800" lvl="0" marL="457200" rtl="0" algn="l">
              <a:lnSpc>
                <a:spcPct val="115000"/>
              </a:lnSpc>
              <a:spcBef>
                <a:spcPts val="0"/>
              </a:spcBef>
              <a:spcAft>
                <a:spcPts val="0"/>
              </a:spcAft>
              <a:buClr>
                <a:srgbClr val="233A44"/>
              </a:buClr>
              <a:buSzPts val="1200"/>
              <a:buChar char="●"/>
            </a:pPr>
            <a:r>
              <a:rPr lang="en" sz="1200">
                <a:solidFill>
                  <a:srgbClr val="233A44"/>
                </a:solidFill>
              </a:rPr>
              <a:t>Out performs LLaMA 2 and GPT 3.5</a:t>
            </a:r>
            <a:endParaRPr sz="1200">
              <a:solidFill>
                <a:srgbClr val="233A44"/>
              </a:solidFill>
            </a:endParaRPr>
          </a:p>
          <a:p>
            <a:pPr indent="-304800" lvl="0" marL="457200" rtl="0" algn="l">
              <a:lnSpc>
                <a:spcPct val="115000"/>
              </a:lnSpc>
              <a:spcBef>
                <a:spcPts val="0"/>
              </a:spcBef>
              <a:spcAft>
                <a:spcPts val="0"/>
              </a:spcAft>
              <a:buClr>
                <a:srgbClr val="233A44"/>
              </a:buClr>
              <a:buSzPts val="1200"/>
              <a:buChar char="●"/>
            </a:pPr>
            <a:r>
              <a:rPr lang="en" sz="1200">
                <a:solidFill>
                  <a:srgbClr val="233A44"/>
                </a:solidFill>
              </a:rPr>
              <a:t>6x faster inference</a:t>
            </a:r>
            <a:endParaRPr sz="1200">
              <a:solidFill>
                <a:srgbClr val="444444"/>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b28cf01b3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b28cf01b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Vishwa</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Hardware requirement limitations means just increasing dense model size isn’t realistic</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Achievements:</a:t>
            </a:r>
            <a:endParaRPr sz="1200">
              <a:solidFill>
                <a:srgbClr val="233A44"/>
              </a:solidFill>
              <a:latin typeface="Calibri"/>
              <a:ea typeface="Calibri"/>
              <a:cs typeface="Calibri"/>
              <a:sym typeface="Calibri"/>
            </a:endParaRPr>
          </a:p>
          <a:p>
            <a:pPr indent="-304800" lvl="1" marL="9144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Reduce training cost of NLG models</a:t>
            </a:r>
            <a:endParaRPr sz="1200">
              <a:solidFill>
                <a:srgbClr val="233A44"/>
              </a:solidFill>
              <a:latin typeface="Calibri"/>
              <a:ea typeface="Calibri"/>
              <a:cs typeface="Calibri"/>
              <a:sym typeface="Calibri"/>
            </a:endParaRPr>
          </a:p>
          <a:p>
            <a:pPr indent="-304800" lvl="1" marL="9144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Use PR-MoE and MoS to reduce memory requirements</a:t>
            </a:r>
            <a:endParaRPr sz="1200">
              <a:solidFill>
                <a:srgbClr val="233A44"/>
              </a:solidFill>
              <a:latin typeface="Calibri"/>
              <a:ea typeface="Calibri"/>
              <a:cs typeface="Calibri"/>
              <a:sym typeface="Calibri"/>
            </a:endParaRPr>
          </a:p>
          <a:p>
            <a:pPr indent="-304800" lvl="1" marL="9144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Reduce latency and cost for MoE inference</a:t>
            </a:r>
            <a:endParaRPr sz="1200">
              <a:solidFill>
                <a:srgbClr val="233A44"/>
              </a:solidFill>
              <a:latin typeface="Calibri"/>
              <a:ea typeface="Calibri"/>
              <a:cs typeface="Calibri"/>
              <a:sym typeface="Calibri"/>
            </a:endParaRPr>
          </a:p>
          <a:p>
            <a:pPr indent="-304800" lvl="1" marL="9144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Began shift from dense to sparse MoE models</a:t>
            </a:r>
            <a:endParaRPr sz="1200">
              <a:solidFill>
                <a:srgbClr val="233A44"/>
              </a:solidFill>
              <a:latin typeface="Calibri"/>
              <a:ea typeface="Calibri"/>
              <a:cs typeface="Calibri"/>
              <a:sym typeface="Calibri"/>
            </a:endParaRPr>
          </a:p>
          <a:p>
            <a:pPr indent="-304800" lvl="1" marL="9144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Enabled real-world deployment of MoE models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Still a new idea and has potential to be applied to many different types of models for quality/cost improvement</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28cf01b3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28cf01b3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Vishwa</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This paper takes </a:t>
            </a:r>
            <a:r>
              <a:rPr lang="en" sz="2000"/>
              <a:t>existing architecture and introduces sparsity</a:t>
            </a:r>
            <a:endParaRPr sz="2000"/>
          </a:p>
          <a:p>
            <a:pPr indent="-355600" lvl="0" marL="457200" rtl="0" algn="l">
              <a:spcBef>
                <a:spcPts val="0"/>
              </a:spcBef>
              <a:spcAft>
                <a:spcPts val="0"/>
              </a:spcAft>
              <a:buSzPts val="2000"/>
              <a:buChar char="-"/>
            </a:pPr>
            <a:r>
              <a:rPr lang="en" sz="2000"/>
              <a:t>This means gating function only selects 2 experts per input</a:t>
            </a:r>
            <a:endParaRPr sz="2000"/>
          </a:p>
          <a:p>
            <a:pPr indent="-355600" lvl="0" marL="457200" rtl="0" algn="l">
              <a:spcBef>
                <a:spcPts val="0"/>
              </a:spcBef>
              <a:spcAft>
                <a:spcPts val="0"/>
              </a:spcAft>
              <a:buSzPts val="2000"/>
              <a:buChar char="-"/>
            </a:pPr>
            <a:r>
              <a:rPr lang="en" sz="2000"/>
              <a:t>Paper focuses on machine translation and decides to </a:t>
            </a:r>
            <a:r>
              <a:rPr b="1" lang="en" sz="2000"/>
              <a:t>convolutionally apply MoE between LSTM layers as shown in the figure</a:t>
            </a:r>
            <a:endParaRPr b="1" sz="2000"/>
          </a:p>
          <a:p>
            <a:pPr indent="-355600" lvl="0" marL="457200" rtl="0" algn="l">
              <a:spcBef>
                <a:spcPts val="0"/>
              </a:spcBef>
              <a:spcAft>
                <a:spcPts val="0"/>
              </a:spcAft>
              <a:buSzPts val="2000"/>
              <a:buChar char="-"/>
            </a:pPr>
            <a:r>
              <a:rPr lang="en" sz="2000"/>
              <a:t>Layer contains sparse MoE layer with n expert networks</a:t>
            </a:r>
            <a:endParaRPr sz="2000"/>
          </a:p>
          <a:p>
            <a:pPr indent="-355600" lvl="0" marL="457200" rtl="0" algn="l">
              <a:spcBef>
                <a:spcPts val="0"/>
              </a:spcBef>
              <a:spcAft>
                <a:spcPts val="0"/>
              </a:spcAft>
              <a:buSzPts val="2000"/>
              <a:buChar char="-"/>
            </a:pPr>
            <a:r>
              <a:rPr lang="en" sz="2000"/>
              <a:t>A gate network outputs a sparse n-dimensional vector of 0s and 1s</a:t>
            </a:r>
            <a:endParaRPr sz="2000"/>
          </a:p>
          <a:p>
            <a:pPr indent="-355600" lvl="0" marL="457200" rtl="0" algn="l">
              <a:spcBef>
                <a:spcPts val="0"/>
              </a:spcBef>
              <a:spcAft>
                <a:spcPts val="0"/>
              </a:spcAft>
              <a:buSzPts val="2000"/>
              <a:buChar char="-"/>
            </a:pPr>
            <a:r>
              <a:rPr lang="en" sz="2000"/>
              <a:t>Output is a weighted sum of the expert outputs. </a:t>
            </a:r>
            <a:endParaRPr sz="2000"/>
          </a:p>
          <a:p>
            <a:pPr indent="-355600" lvl="0" marL="457200" rtl="0" algn="l">
              <a:spcBef>
                <a:spcPts val="0"/>
              </a:spcBef>
              <a:spcAft>
                <a:spcPts val="0"/>
              </a:spcAft>
              <a:buSzPts val="2000"/>
              <a:buChar char="-"/>
            </a:pPr>
            <a:r>
              <a:rPr lang="en" sz="2000"/>
              <a:t>If Gi is 0, that expert output isn’t calculated in the sum</a:t>
            </a:r>
            <a:endParaRPr sz="2000"/>
          </a:p>
          <a:p>
            <a:pPr indent="-355600" lvl="0" marL="457200" rtl="0" algn="l">
              <a:spcBef>
                <a:spcPts val="0"/>
              </a:spcBef>
              <a:spcAft>
                <a:spcPts val="0"/>
              </a:spcAft>
              <a:buSzPts val="2000"/>
              <a:buChar char="-"/>
            </a:pPr>
            <a:r>
              <a:rPr lang="en" sz="2000"/>
              <a:t>Saves on computation</a:t>
            </a:r>
            <a:endParaRPr sz="2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b28cf01b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b28cf01b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33A44"/>
                </a:solidFill>
                <a:latin typeface="Calibri"/>
                <a:ea typeface="Calibri"/>
                <a:cs typeface="Calibri"/>
                <a:sym typeface="Calibri"/>
              </a:rPr>
              <a:t>Vishwa</a:t>
            </a:r>
            <a:endParaRPr sz="2000">
              <a:solidFill>
                <a:srgbClr val="233A44"/>
              </a:solidFill>
              <a:latin typeface="Calibri"/>
              <a:ea typeface="Calibri"/>
              <a:cs typeface="Calibri"/>
              <a:sym typeface="Calibri"/>
            </a:endParaRPr>
          </a:p>
          <a:p>
            <a:pPr indent="-355600" lvl="0" marL="457200" rtl="0" algn="l">
              <a:lnSpc>
                <a:spcPct val="115000"/>
              </a:lnSpc>
              <a:spcBef>
                <a:spcPts val="120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Previous choice of gating function was softmax gating</a:t>
            </a:r>
            <a:endParaRPr sz="2000">
              <a:solidFill>
                <a:srgbClr val="233A44"/>
              </a:solidFill>
              <a:latin typeface="Calibri"/>
              <a:ea typeface="Calibri"/>
              <a:cs typeface="Calibri"/>
              <a:sym typeface="Calibri"/>
            </a:endParaRPr>
          </a:p>
          <a:p>
            <a:pPr indent="-355600" lvl="0" marL="4572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Noisy Top-K Gating:</a:t>
            </a:r>
            <a:endParaRPr sz="2000">
              <a:solidFill>
                <a:srgbClr val="233A44"/>
              </a:solidFill>
              <a:latin typeface="Calibri"/>
              <a:ea typeface="Calibri"/>
              <a:cs typeface="Calibri"/>
              <a:sym typeface="Calibri"/>
            </a:endParaRPr>
          </a:p>
          <a:p>
            <a:pPr indent="-355600" lvl="1" marL="9144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Noise:</a:t>
            </a:r>
            <a:endParaRPr sz="2000">
              <a:solidFill>
                <a:srgbClr val="233A44"/>
              </a:solidFill>
              <a:latin typeface="Calibri"/>
              <a:ea typeface="Calibri"/>
              <a:cs typeface="Calibri"/>
              <a:sym typeface="Calibri"/>
            </a:endParaRPr>
          </a:p>
          <a:p>
            <a:pPr indent="-355600" lvl="2" marL="13716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Add tunable Gaussian noise</a:t>
            </a:r>
            <a:endParaRPr sz="2000">
              <a:solidFill>
                <a:srgbClr val="233A44"/>
              </a:solidFill>
              <a:latin typeface="Calibri"/>
              <a:ea typeface="Calibri"/>
              <a:cs typeface="Calibri"/>
              <a:sym typeface="Calibri"/>
            </a:endParaRPr>
          </a:p>
          <a:p>
            <a:pPr indent="-355600" lvl="2" marL="13716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Helps with load balancing</a:t>
            </a:r>
            <a:endParaRPr sz="2000">
              <a:solidFill>
                <a:srgbClr val="233A44"/>
              </a:solidFill>
              <a:latin typeface="Calibri"/>
              <a:ea typeface="Calibri"/>
              <a:cs typeface="Calibri"/>
              <a:sym typeface="Calibri"/>
            </a:endParaRPr>
          </a:p>
          <a:p>
            <a:pPr indent="-355600" lvl="2" marL="13716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Controlled by W</a:t>
            </a:r>
            <a:r>
              <a:rPr baseline="-25000" lang="en" sz="2000">
                <a:solidFill>
                  <a:srgbClr val="233A44"/>
                </a:solidFill>
                <a:latin typeface="Calibri"/>
                <a:ea typeface="Calibri"/>
                <a:cs typeface="Calibri"/>
                <a:sym typeface="Calibri"/>
              </a:rPr>
              <a:t>noise</a:t>
            </a:r>
            <a:endParaRPr baseline="-25000" sz="2000">
              <a:solidFill>
                <a:srgbClr val="233A44"/>
              </a:solidFill>
              <a:latin typeface="Calibri"/>
              <a:ea typeface="Calibri"/>
              <a:cs typeface="Calibri"/>
              <a:sym typeface="Calibri"/>
            </a:endParaRPr>
          </a:p>
          <a:p>
            <a:pPr indent="-355600" lvl="1" marL="9144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Sparsity:</a:t>
            </a:r>
            <a:endParaRPr sz="2000">
              <a:solidFill>
                <a:srgbClr val="233A44"/>
              </a:solidFill>
              <a:latin typeface="Calibri"/>
              <a:ea typeface="Calibri"/>
              <a:cs typeface="Calibri"/>
              <a:sym typeface="Calibri"/>
            </a:endParaRPr>
          </a:p>
          <a:p>
            <a:pPr indent="-355600" lvl="2" marL="13716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KeepTopK adds sparsity</a:t>
            </a:r>
            <a:endParaRPr sz="2000">
              <a:solidFill>
                <a:srgbClr val="233A44"/>
              </a:solidFill>
              <a:latin typeface="Calibri"/>
              <a:ea typeface="Calibri"/>
              <a:cs typeface="Calibri"/>
              <a:sym typeface="Calibri"/>
            </a:endParaRPr>
          </a:p>
          <a:p>
            <a:pPr indent="-355600" lvl="2" marL="13716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Saves computation</a:t>
            </a:r>
            <a:endParaRPr sz="2000">
              <a:solidFill>
                <a:srgbClr val="233A44"/>
              </a:solidFill>
              <a:latin typeface="Calibri"/>
              <a:ea typeface="Calibri"/>
              <a:cs typeface="Calibri"/>
              <a:sym typeface="Calibri"/>
            </a:endParaRPr>
          </a:p>
          <a:p>
            <a:pPr indent="-355600" lvl="0" marL="4572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Training:</a:t>
            </a:r>
            <a:endParaRPr sz="2000">
              <a:solidFill>
                <a:srgbClr val="233A44"/>
              </a:solidFill>
              <a:latin typeface="Calibri"/>
              <a:ea typeface="Calibri"/>
              <a:cs typeface="Calibri"/>
              <a:sym typeface="Calibri"/>
            </a:endParaRPr>
          </a:p>
          <a:p>
            <a:pPr indent="-355600" lvl="1" marL="914400" rtl="0" algn="l">
              <a:lnSpc>
                <a:spcPct val="115000"/>
              </a:lnSpc>
              <a:spcBef>
                <a:spcPts val="0"/>
              </a:spcBef>
              <a:spcAft>
                <a:spcPts val="0"/>
              </a:spcAft>
              <a:buClr>
                <a:srgbClr val="233A44"/>
              </a:buClr>
              <a:buSzPts val="2000"/>
              <a:buFont typeface="Calibri"/>
              <a:buChar char="○"/>
            </a:pPr>
            <a:r>
              <a:rPr lang="en" sz="2000">
                <a:solidFill>
                  <a:srgbClr val="233A44"/>
                </a:solidFill>
                <a:latin typeface="Calibri"/>
                <a:ea typeface="Calibri"/>
                <a:cs typeface="Calibri"/>
                <a:sym typeface="Calibri"/>
              </a:rPr>
              <a:t>Use back-propagation</a:t>
            </a:r>
            <a:endParaRPr sz="20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b28d86b58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b28d86b58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0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Large batches of examples are required in modern GPUs/CPUs for computational efficiency</a:t>
            </a:r>
            <a:endParaRPr sz="1200">
              <a:solidFill>
                <a:srgbClr val="233A44"/>
              </a:solidFill>
              <a:latin typeface="Calibri"/>
              <a:ea typeface="Calibri"/>
              <a:cs typeface="Calibri"/>
              <a:sym typeface="Calibri"/>
            </a:endParaRPr>
          </a:p>
          <a:p>
            <a:pPr indent="-304800" lvl="0" marL="457200" rtl="0" algn="l">
              <a:lnSpc>
                <a:spcPct val="10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If there are </a:t>
            </a:r>
            <a:r>
              <a:rPr i="1" lang="en" sz="1200">
                <a:solidFill>
                  <a:srgbClr val="233A44"/>
                </a:solidFill>
                <a:latin typeface="Calibri"/>
                <a:ea typeface="Calibri"/>
                <a:cs typeface="Calibri"/>
                <a:sym typeface="Calibri"/>
              </a:rPr>
              <a:t>n</a:t>
            </a:r>
            <a:r>
              <a:rPr lang="en" sz="1200">
                <a:solidFill>
                  <a:srgbClr val="233A44"/>
                </a:solidFill>
                <a:latin typeface="Calibri"/>
                <a:ea typeface="Calibri"/>
                <a:cs typeface="Calibri"/>
                <a:sym typeface="Calibri"/>
              </a:rPr>
              <a:t> experts and the gate chooses </a:t>
            </a:r>
            <a:r>
              <a:rPr i="1" lang="en" sz="1200">
                <a:solidFill>
                  <a:srgbClr val="233A44"/>
                </a:solidFill>
                <a:latin typeface="Calibri"/>
                <a:ea typeface="Calibri"/>
                <a:cs typeface="Calibri"/>
                <a:sym typeface="Calibri"/>
              </a:rPr>
              <a:t>k </a:t>
            </a:r>
            <a:r>
              <a:rPr lang="en" sz="1200">
                <a:solidFill>
                  <a:srgbClr val="233A44"/>
                </a:solidFill>
                <a:latin typeface="Calibri"/>
                <a:ea typeface="Calibri"/>
                <a:cs typeface="Calibri"/>
                <a:sym typeface="Calibri"/>
              </a:rPr>
              <a:t>of them, then for each batch of </a:t>
            </a:r>
            <a:r>
              <a:rPr i="1" lang="en" sz="1200">
                <a:solidFill>
                  <a:srgbClr val="233A44"/>
                </a:solidFill>
                <a:latin typeface="Calibri"/>
                <a:ea typeface="Calibri"/>
                <a:cs typeface="Calibri"/>
                <a:sym typeface="Calibri"/>
              </a:rPr>
              <a:t>b </a:t>
            </a:r>
            <a:r>
              <a:rPr lang="en" sz="1200">
                <a:solidFill>
                  <a:srgbClr val="233A44"/>
                </a:solidFill>
                <a:latin typeface="Calibri"/>
                <a:ea typeface="Calibri"/>
                <a:cs typeface="Calibri"/>
                <a:sym typeface="Calibri"/>
              </a:rPr>
              <a:t>examples, each expert will only receive a batch of size </a:t>
            </a:r>
            <a:r>
              <a:rPr i="1" lang="en" sz="1200">
                <a:solidFill>
                  <a:srgbClr val="233A44"/>
                </a:solidFill>
                <a:latin typeface="Calibri"/>
                <a:ea typeface="Calibri"/>
                <a:cs typeface="Calibri"/>
                <a:sym typeface="Calibri"/>
              </a:rPr>
              <a:t>k*b </a:t>
            </a:r>
            <a:r>
              <a:rPr lang="en" sz="1200">
                <a:solidFill>
                  <a:srgbClr val="233A44"/>
                </a:solidFill>
                <a:latin typeface="Calibri"/>
                <a:ea typeface="Calibri"/>
                <a:cs typeface="Calibri"/>
                <a:sym typeface="Calibri"/>
              </a:rPr>
              <a:t>/</a:t>
            </a:r>
            <a:r>
              <a:rPr i="1" lang="en" sz="1200">
                <a:solidFill>
                  <a:srgbClr val="233A44"/>
                </a:solidFill>
                <a:latin typeface="Calibri"/>
                <a:ea typeface="Calibri"/>
                <a:cs typeface="Calibri"/>
                <a:sym typeface="Calibri"/>
              </a:rPr>
              <a:t> n</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b28cf01b3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b28cf01b3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Distribute multiple model copies in different devices and synchronously run different batches to all get combined for the MoE layer</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Separate experts onto the different devices, only sending the device data for the experts it contains</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Increases batch size by the number of devices, can be scaled up to the number of experts k*b*d / n</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b28d86b58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b28d86b58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33A44"/>
                </a:solidFill>
                <a:latin typeface="Calibri"/>
                <a:ea typeface="Calibri"/>
                <a:cs typeface="Calibri"/>
                <a:sym typeface="Calibri"/>
              </a:rPr>
              <a:t>Jack</a:t>
            </a:r>
            <a:endParaRPr sz="1200">
              <a:solidFill>
                <a:srgbClr val="233A44"/>
              </a:solidFill>
              <a:latin typeface="Calibri"/>
              <a:ea typeface="Calibri"/>
              <a:cs typeface="Calibri"/>
              <a:sym typeface="Calibri"/>
            </a:endParaRPr>
          </a:p>
          <a:p>
            <a:pPr indent="-304800" lvl="0" marL="457200" rtl="0" algn="l">
              <a:lnSpc>
                <a:spcPct val="115000"/>
              </a:lnSpc>
              <a:spcBef>
                <a:spcPts val="12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Apply the same model of MoE to each time step of the previous layer</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Wait for previous timesteps to finish and apply MoE to all timesteps in one big batch</a:t>
            </a:r>
            <a:endParaRPr sz="1200">
              <a:solidFill>
                <a:srgbClr val="233A44"/>
              </a:solidFill>
              <a:latin typeface="Calibri"/>
              <a:ea typeface="Calibri"/>
              <a:cs typeface="Calibri"/>
              <a:sym typeface="Calibri"/>
            </a:endParaRPr>
          </a:p>
          <a:p>
            <a:pPr indent="-304800" lvl="0" marL="457200" rtl="0" algn="l">
              <a:lnSpc>
                <a:spcPct val="115000"/>
              </a:lnSpc>
              <a:spcBef>
                <a:spcPts val="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Increases batch size by the number of unrolled timesteps</a:t>
            </a: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Optimizing Mixture of Experts Models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55000" lnSpcReduction="20000"/>
          </a:bodyPr>
          <a:lstStyle/>
          <a:p>
            <a:pPr indent="0" lvl="0" marL="0" rtl="0" algn="ctr">
              <a:spcBef>
                <a:spcPts val="0"/>
              </a:spcBef>
              <a:spcAft>
                <a:spcPts val="0"/>
              </a:spcAft>
              <a:buNone/>
            </a:pPr>
            <a:r>
              <a:rPr lang="en"/>
              <a:t>EECS 598: Systems for Gen AI</a:t>
            </a:r>
            <a:endParaRPr/>
          </a:p>
          <a:p>
            <a:pPr indent="0" lvl="0" marL="0" rtl="0" algn="ctr">
              <a:spcBef>
                <a:spcPts val="0"/>
              </a:spcBef>
              <a:spcAft>
                <a:spcPts val="0"/>
              </a:spcAft>
              <a:buNone/>
            </a:pPr>
            <a:r>
              <a:rPr lang="en"/>
              <a:t>January 25, 2024</a:t>
            </a:r>
            <a:endParaRPr/>
          </a:p>
          <a:p>
            <a:pPr indent="0" lvl="0" marL="0" rtl="0" algn="ctr">
              <a:spcBef>
                <a:spcPts val="0"/>
              </a:spcBef>
              <a:spcAft>
                <a:spcPts val="0"/>
              </a:spcAft>
              <a:buNone/>
            </a:pPr>
            <a:r>
              <a:rPr lang="en"/>
              <a:t>Jack Holland (jackholl), Vishwa Ramanakumar (vishram), </a:t>
            </a:r>
            <a:r>
              <a:rPr lang="en"/>
              <a:t>Ari Singer (arising)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Challenge: Network Bandwidth</a:t>
            </a:r>
            <a:endParaRPr/>
          </a:p>
        </p:txBody>
      </p:sp>
      <p:sp>
        <p:nvSpPr>
          <p:cNvPr id="196" name="Google Shape;196;p22"/>
          <p:cNvSpPr txBox="1"/>
          <p:nvPr>
            <p:ph idx="1" type="body"/>
          </p:nvPr>
        </p:nvSpPr>
        <p:spPr>
          <a:xfrm>
            <a:off x="558800" y="1990725"/>
            <a:ext cx="82170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Most communication to MoE consists of inputs/outputs over the network</a:t>
            </a:r>
            <a:endParaRPr/>
          </a:p>
          <a:p>
            <a:pPr indent="-355600" lvl="0" marL="457200" rtl="0" algn="l">
              <a:spcBef>
                <a:spcPts val="0"/>
              </a:spcBef>
              <a:spcAft>
                <a:spcPts val="0"/>
              </a:spcAft>
              <a:buSzPts val="2000"/>
              <a:buChar char="●"/>
            </a:pPr>
            <a:r>
              <a:rPr lang="en"/>
              <a:t>Must balance communication to computation for efficiency</a:t>
            </a:r>
            <a:endParaRPr/>
          </a:p>
          <a:p>
            <a:pPr indent="-355600" lvl="0" marL="457200" rtl="0" algn="l">
              <a:spcBef>
                <a:spcPts val="0"/>
              </a:spcBef>
              <a:spcAft>
                <a:spcPts val="0"/>
              </a:spcAft>
              <a:buSzPts val="2000"/>
              <a:buChar char="●"/>
            </a:pPr>
            <a:r>
              <a:rPr lang="en"/>
              <a:t>Need to increase expert computation enough so expert won’t idle in between training examples</a:t>
            </a:r>
            <a:endParaRPr/>
          </a:p>
        </p:txBody>
      </p:sp>
      <p:pic>
        <p:nvPicPr>
          <p:cNvPr id="197" name="Google Shape;197;p22"/>
          <p:cNvPicPr preferRelativeResize="0"/>
          <p:nvPr/>
        </p:nvPicPr>
        <p:blipFill rotWithShape="1">
          <a:blip r:embed="rId3">
            <a:alphaModFix/>
          </a:blip>
          <a:srcRect b="4211" l="0" r="0" t="5019"/>
          <a:stretch/>
        </p:blipFill>
        <p:spPr>
          <a:xfrm>
            <a:off x="4457700" y="3098800"/>
            <a:ext cx="4109599" cy="1790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Network Bandwidth Solution</a:t>
            </a:r>
            <a:endParaRPr/>
          </a:p>
          <a:p>
            <a:pPr indent="0" lvl="0" marL="0" rtl="0" algn="l">
              <a:spcBef>
                <a:spcPts val="0"/>
              </a:spcBef>
              <a:spcAft>
                <a:spcPts val="0"/>
              </a:spcAft>
              <a:buNone/>
            </a:pPr>
            <a:r>
              <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03" name="Google Shape;203;p23"/>
          <p:cNvSpPr txBox="1"/>
          <p:nvPr>
            <p:ph idx="1" type="body"/>
          </p:nvPr>
        </p:nvSpPr>
        <p:spPr>
          <a:xfrm>
            <a:off x="3259275" y="1800200"/>
            <a:ext cx="53775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Have each expert be a simple feed-forward neural network with one hidden layer</a:t>
            </a:r>
            <a:endParaRPr/>
          </a:p>
          <a:p>
            <a:pPr indent="-311150" lvl="0" marL="457200" rtl="0" algn="l">
              <a:spcBef>
                <a:spcPts val="0"/>
              </a:spcBef>
              <a:spcAft>
                <a:spcPts val="0"/>
              </a:spcAft>
              <a:buSzPts val="1300"/>
              <a:buChar char="●"/>
            </a:pPr>
            <a:r>
              <a:rPr lang="en"/>
              <a:t>Amount of computation is decided by the size of the hidden layer</a:t>
            </a:r>
            <a:endParaRPr i="1"/>
          </a:p>
          <a:p>
            <a:pPr indent="-311150" lvl="0" marL="457200" rtl="0" algn="l">
              <a:spcBef>
                <a:spcPts val="0"/>
              </a:spcBef>
              <a:spcAft>
                <a:spcPts val="0"/>
              </a:spcAft>
              <a:buSzPts val="1300"/>
              <a:buChar char="●"/>
            </a:pPr>
            <a:r>
              <a:rPr lang="en"/>
              <a:t>Increase hidden layer size</a:t>
            </a:r>
            <a:endParaRPr/>
          </a:p>
        </p:txBody>
      </p:sp>
      <p:pic>
        <p:nvPicPr>
          <p:cNvPr id="204" name="Google Shape;204;p23"/>
          <p:cNvPicPr preferRelativeResize="0"/>
          <p:nvPr/>
        </p:nvPicPr>
        <p:blipFill>
          <a:blip r:embed="rId3">
            <a:alphaModFix/>
          </a:blip>
          <a:stretch>
            <a:fillRect/>
          </a:stretch>
        </p:blipFill>
        <p:spPr>
          <a:xfrm>
            <a:off x="819141" y="1700600"/>
            <a:ext cx="2286210" cy="264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Challenge: Expert Balancing</a:t>
            </a:r>
            <a:endParaRPr/>
          </a:p>
        </p:txBody>
      </p:sp>
      <p:sp>
        <p:nvSpPr>
          <p:cNvPr id="210" name="Google Shape;210;p24"/>
          <p:cNvSpPr txBox="1"/>
          <p:nvPr>
            <p:ph idx="1" type="body"/>
          </p:nvPr>
        </p:nvSpPr>
        <p:spPr>
          <a:xfrm>
            <a:off x="819150" y="1990725"/>
            <a:ext cx="48072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Gating networks tend to favour a few select experts</a:t>
            </a:r>
            <a:endParaRPr/>
          </a:p>
          <a:p>
            <a:pPr indent="-355600" lvl="0" marL="457200" rtl="0" algn="l">
              <a:spcBef>
                <a:spcPts val="0"/>
              </a:spcBef>
              <a:spcAft>
                <a:spcPts val="0"/>
              </a:spcAft>
              <a:buSzPts val="2000"/>
              <a:buChar char="●"/>
            </a:pPr>
            <a:r>
              <a:rPr lang="en"/>
              <a:t>Need some constraint to ensure experts are trained/selected somewhat evenly</a:t>
            </a:r>
            <a:endParaRPr/>
          </a:p>
        </p:txBody>
      </p:sp>
      <p:pic>
        <p:nvPicPr>
          <p:cNvPr id="211" name="Google Shape;211;p24"/>
          <p:cNvPicPr preferRelativeResize="0"/>
          <p:nvPr/>
        </p:nvPicPr>
        <p:blipFill rotWithShape="1">
          <a:blip r:embed="rId3">
            <a:alphaModFix/>
          </a:blip>
          <a:srcRect b="0" l="0" r="0" t="12326"/>
          <a:stretch/>
        </p:blipFill>
        <p:spPr>
          <a:xfrm>
            <a:off x="5626351" y="2204775"/>
            <a:ext cx="3177426" cy="20199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Expert Balancing Solution</a:t>
            </a:r>
            <a:endParaRPr/>
          </a:p>
          <a:p>
            <a:pPr indent="0" lvl="0" marL="0" rtl="0" algn="l">
              <a:spcBef>
                <a:spcPts val="0"/>
              </a:spcBef>
              <a:spcAft>
                <a:spcPts val="0"/>
              </a:spcAft>
              <a:buNone/>
            </a:pPr>
            <a:r>
              <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17" name="Google Shape;217;p25"/>
          <p:cNvSpPr txBox="1"/>
          <p:nvPr>
            <p:ph idx="1" type="body"/>
          </p:nvPr>
        </p:nvSpPr>
        <p:spPr>
          <a:xfrm>
            <a:off x="819150" y="1586750"/>
            <a:ext cx="6462600" cy="188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Create additional loss functions for variation in gate values and load</a:t>
            </a:r>
            <a:endParaRPr/>
          </a:p>
          <a:p>
            <a:pPr indent="-311150" lvl="0" marL="457200" rtl="0" algn="l">
              <a:spcBef>
                <a:spcPts val="0"/>
              </a:spcBef>
              <a:spcAft>
                <a:spcPts val="0"/>
              </a:spcAft>
              <a:buSzPts val="1300"/>
              <a:buChar char="●"/>
            </a:pPr>
            <a:r>
              <a:rPr lang="en"/>
              <a:t>Add both loss functions to the model’s overall loss function</a:t>
            </a:r>
            <a:endParaRPr/>
          </a:p>
        </p:txBody>
      </p:sp>
      <p:pic>
        <p:nvPicPr>
          <p:cNvPr id="218" name="Google Shape;218;p25"/>
          <p:cNvPicPr preferRelativeResize="0"/>
          <p:nvPr/>
        </p:nvPicPr>
        <p:blipFill rotWithShape="1">
          <a:blip r:embed="rId3">
            <a:alphaModFix/>
          </a:blip>
          <a:srcRect b="0" l="0" r="0" t="11071"/>
          <a:stretch/>
        </p:blipFill>
        <p:spPr>
          <a:xfrm>
            <a:off x="1862313" y="3507775"/>
            <a:ext cx="5419375" cy="1183625"/>
          </a:xfrm>
          <a:prstGeom prst="rect">
            <a:avLst/>
          </a:prstGeom>
          <a:noFill/>
          <a:ln>
            <a:noFill/>
          </a:ln>
        </p:spPr>
      </p:pic>
      <p:pic>
        <p:nvPicPr>
          <p:cNvPr id="219" name="Google Shape;219;p25"/>
          <p:cNvPicPr preferRelativeResize="0"/>
          <p:nvPr/>
        </p:nvPicPr>
        <p:blipFill>
          <a:blip r:embed="rId4">
            <a:alphaModFix/>
          </a:blip>
          <a:stretch>
            <a:fillRect/>
          </a:stretch>
        </p:blipFill>
        <p:spPr>
          <a:xfrm>
            <a:off x="7377973" y="463327"/>
            <a:ext cx="1427276" cy="13368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title"/>
          </p:nvPr>
        </p:nvSpPr>
        <p:spPr>
          <a:xfrm>
            <a:off x="1888684" y="1746100"/>
            <a:ext cx="5377500" cy="164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DeepSpeed-MoE: Advancing MoE Inference and Training to Power Next-Generation AI Scale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DeepSpeed-MoE – Motivation</a:t>
            </a:r>
            <a:endParaRPr/>
          </a:p>
        </p:txBody>
      </p:sp>
      <p:sp>
        <p:nvSpPr>
          <p:cNvPr id="230" name="Google Shape;230;p27"/>
          <p:cNvSpPr txBox="1"/>
          <p:nvPr>
            <p:ph idx="1" type="body"/>
          </p:nvPr>
        </p:nvSpPr>
        <p:spPr>
          <a:xfrm>
            <a:off x="590175" y="1800200"/>
            <a:ext cx="47799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Models are getting bigger…</a:t>
            </a:r>
            <a:endParaRPr/>
          </a:p>
          <a:p>
            <a:pPr indent="-355600" lvl="1" marL="857250" rtl="0" algn="l">
              <a:spcBef>
                <a:spcPts val="0"/>
              </a:spcBef>
              <a:spcAft>
                <a:spcPts val="0"/>
              </a:spcAft>
              <a:buSzPts val="2000"/>
              <a:buChar char="○"/>
            </a:pPr>
            <a:r>
              <a:rPr lang="en"/>
              <a:t>Example: </a:t>
            </a:r>
            <a:r>
              <a:rPr lang="en"/>
              <a:t>Megatron-Turing NLG 530B took 3M GPU hours</a:t>
            </a:r>
            <a:endParaRPr/>
          </a:p>
          <a:p>
            <a:pPr indent="-311150" lvl="0" marL="457200" rtl="0" algn="l">
              <a:spcBef>
                <a:spcPts val="0"/>
              </a:spcBef>
              <a:spcAft>
                <a:spcPts val="0"/>
              </a:spcAft>
              <a:buSzPts val="1300"/>
              <a:buChar char="●"/>
            </a:pPr>
            <a:r>
              <a:rPr lang="en"/>
              <a:t>Is it possible to improve quality without increasing cost?</a:t>
            </a:r>
            <a:endParaRPr/>
          </a:p>
          <a:p>
            <a:pPr indent="-311150" lvl="0" marL="457200" rtl="0" algn="l">
              <a:spcBef>
                <a:spcPts val="0"/>
              </a:spcBef>
              <a:spcAft>
                <a:spcPts val="0"/>
              </a:spcAft>
              <a:buSzPts val="1300"/>
              <a:buChar char="●"/>
            </a:pPr>
            <a:r>
              <a:rPr lang="en"/>
              <a:t>MoE have shown promise, but there are challenges</a:t>
            </a:r>
            <a:endParaRPr/>
          </a:p>
        </p:txBody>
      </p:sp>
      <p:pic>
        <p:nvPicPr>
          <p:cNvPr id="231" name="Google Shape;231;p27"/>
          <p:cNvPicPr preferRelativeResize="0"/>
          <p:nvPr/>
        </p:nvPicPr>
        <p:blipFill>
          <a:blip r:embed="rId3">
            <a:alphaModFix/>
          </a:blip>
          <a:stretch>
            <a:fillRect/>
          </a:stretch>
        </p:blipFill>
        <p:spPr>
          <a:xfrm>
            <a:off x="5553950" y="1922975"/>
            <a:ext cx="3240151" cy="21627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DeepSpeed-MoE – Challenges</a:t>
            </a:r>
            <a:endParaRPr/>
          </a:p>
        </p:txBody>
      </p:sp>
      <p:sp>
        <p:nvSpPr>
          <p:cNvPr id="237" name="Google Shape;237;p28"/>
          <p:cNvSpPr txBox="1"/>
          <p:nvPr>
            <p:ph idx="1" type="body"/>
          </p:nvPr>
        </p:nvSpPr>
        <p:spPr>
          <a:xfrm>
            <a:off x="819150" y="1767975"/>
            <a:ext cx="75057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Limited Scope of Current Work</a:t>
            </a:r>
            <a:endParaRPr/>
          </a:p>
          <a:p>
            <a:pPr indent="-355600" lvl="0" marL="457200" rtl="0" algn="l">
              <a:spcBef>
                <a:spcPts val="0"/>
              </a:spcBef>
              <a:spcAft>
                <a:spcPts val="0"/>
              </a:spcAft>
              <a:buSzPts val="2000"/>
              <a:buChar char="●"/>
            </a:pPr>
            <a:r>
              <a:rPr lang="en"/>
              <a:t>Massive Memory Requirements</a:t>
            </a:r>
            <a:endParaRPr/>
          </a:p>
          <a:p>
            <a:pPr indent="-355600" lvl="0" marL="457200" rtl="0" algn="l">
              <a:spcBef>
                <a:spcPts val="0"/>
              </a:spcBef>
              <a:spcAft>
                <a:spcPts val="0"/>
              </a:spcAft>
              <a:buSzPts val="2000"/>
              <a:buChar char="●"/>
            </a:pPr>
            <a:r>
              <a:rPr lang="en"/>
              <a:t>Inference Performance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Limited Scope</a:t>
            </a:r>
            <a:endParaRPr/>
          </a:p>
        </p:txBody>
      </p:sp>
      <p:sp>
        <p:nvSpPr>
          <p:cNvPr id="243" name="Google Shape;243;p29"/>
          <p:cNvSpPr txBox="1"/>
          <p:nvPr>
            <p:ph idx="1" type="body"/>
          </p:nvPr>
        </p:nvSpPr>
        <p:spPr>
          <a:xfrm>
            <a:off x="819150" y="1744925"/>
            <a:ext cx="3882000" cy="2448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a:t>The scope of MoE based models in the NLP area is limited</a:t>
            </a:r>
            <a:endParaRPr/>
          </a:p>
          <a:p>
            <a:pPr indent="-355600" lvl="0" marL="457200" rtl="0" algn="l">
              <a:spcBef>
                <a:spcPts val="0"/>
              </a:spcBef>
              <a:spcAft>
                <a:spcPts val="0"/>
              </a:spcAft>
              <a:buSzPts val="2000"/>
              <a:buChar char="●"/>
            </a:pPr>
            <a:r>
              <a:rPr lang="en"/>
              <a:t>Application of MoE to auto-regressive NLG is less explored</a:t>
            </a:r>
            <a:endParaRPr/>
          </a:p>
        </p:txBody>
      </p:sp>
      <p:pic>
        <p:nvPicPr>
          <p:cNvPr id="244" name="Google Shape;244;p29"/>
          <p:cNvPicPr preferRelativeResize="0"/>
          <p:nvPr/>
        </p:nvPicPr>
        <p:blipFill rotWithShape="1">
          <a:blip r:embed="rId3">
            <a:alphaModFix/>
          </a:blip>
          <a:srcRect b="6430" l="7619" r="9742" t="13881"/>
          <a:stretch/>
        </p:blipFill>
        <p:spPr>
          <a:xfrm>
            <a:off x="4365325" y="2235300"/>
            <a:ext cx="2347950" cy="1182949"/>
          </a:xfrm>
          <a:prstGeom prst="rect">
            <a:avLst/>
          </a:prstGeom>
          <a:noFill/>
          <a:ln>
            <a:noFill/>
          </a:ln>
        </p:spPr>
      </p:pic>
      <p:sp>
        <p:nvSpPr>
          <p:cNvPr id="245" name="Google Shape;245;p29"/>
          <p:cNvSpPr txBox="1"/>
          <p:nvPr/>
        </p:nvSpPr>
        <p:spPr>
          <a:xfrm>
            <a:off x="6797950" y="2496475"/>
            <a:ext cx="6375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500">
                <a:solidFill>
                  <a:schemeClr val="dk2"/>
                </a:solidFill>
                <a:latin typeface="Calibri"/>
                <a:ea typeface="Calibri"/>
                <a:cs typeface="Calibri"/>
                <a:sym typeface="Calibri"/>
              </a:rPr>
              <a:t>🤝</a:t>
            </a:r>
            <a:endParaRPr sz="3500">
              <a:solidFill>
                <a:schemeClr val="dk2"/>
              </a:solidFill>
              <a:latin typeface="Calibri"/>
              <a:ea typeface="Calibri"/>
              <a:cs typeface="Calibri"/>
              <a:sym typeface="Calibri"/>
            </a:endParaRPr>
          </a:p>
        </p:txBody>
      </p:sp>
      <p:pic>
        <p:nvPicPr>
          <p:cNvPr id="246" name="Google Shape;246;p29"/>
          <p:cNvPicPr preferRelativeResize="0"/>
          <p:nvPr/>
        </p:nvPicPr>
        <p:blipFill rotWithShape="1">
          <a:blip r:embed="rId4">
            <a:alphaModFix/>
          </a:blip>
          <a:srcRect b="15047" l="32561" r="31438" t="13365"/>
          <a:stretch/>
        </p:blipFill>
        <p:spPr>
          <a:xfrm>
            <a:off x="7520126" y="2250663"/>
            <a:ext cx="952500" cy="1152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Increasing the Scope of MoE</a:t>
            </a:r>
            <a:endParaRPr/>
          </a:p>
        </p:txBody>
      </p:sp>
      <p:sp>
        <p:nvSpPr>
          <p:cNvPr id="252" name="Google Shape;252;p30"/>
          <p:cNvSpPr txBox="1"/>
          <p:nvPr>
            <p:ph idx="1" type="body"/>
          </p:nvPr>
        </p:nvSpPr>
        <p:spPr>
          <a:xfrm>
            <a:off x="819150" y="1692025"/>
            <a:ext cx="41379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t>
            </a:r>
            <a:r>
              <a:rPr lang="en"/>
              <a:t>atural Language Generation (NLG)</a:t>
            </a:r>
            <a:endParaRPr/>
          </a:p>
          <a:p>
            <a:pPr indent="-311150" lvl="0" marL="457200" rtl="0" algn="l">
              <a:spcBef>
                <a:spcPts val="1200"/>
              </a:spcBef>
              <a:spcAft>
                <a:spcPts val="0"/>
              </a:spcAft>
              <a:buSzPts val="1300"/>
              <a:buChar char="●"/>
            </a:pPr>
            <a:r>
              <a:rPr lang="en"/>
              <a:t>Require tremendous compute and energy requirements for training</a:t>
            </a:r>
            <a:endParaRPr/>
          </a:p>
          <a:p>
            <a:pPr indent="-311150" lvl="0" marL="457200" rtl="0" algn="l">
              <a:spcBef>
                <a:spcPts val="0"/>
              </a:spcBef>
              <a:spcAft>
                <a:spcPts val="0"/>
              </a:spcAft>
              <a:buSzPts val="1300"/>
              <a:buChar char="●"/>
            </a:pPr>
            <a:r>
              <a:rPr lang="en"/>
              <a:t>Much need for cost reductions</a:t>
            </a:r>
            <a:endParaRPr/>
          </a:p>
        </p:txBody>
      </p:sp>
      <p:pic>
        <p:nvPicPr>
          <p:cNvPr id="253" name="Google Shape;253;p30"/>
          <p:cNvPicPr preferRelativeResize="0"/>
          <p:nvPr/>
        </p:nvPicPr>
        <p:blipFill>
          <a:blip r:embed="rId3">
            <a:alphaModFix/>
          </a:blip>
          <a:stretch>
            <a:fillRect/>
          </a:stretch>
        </p:blipFill>
        <p:spPr>
          <a:xfrm>
            <a:off x="4957050" y="1990724"/>
            <a:ext cx="3824325" cy="214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Increasing the Scope of MoE</a:t>
            </a:r>
            <a:endParaRPr/>
          </a:p>
        </p:txBody>
      </p:sp>
      <p:sp>
        <p:nvSpPr>
          <p:cNvPr id="259" name="Google Shape;259;p31"/>
          <p:cNvSpPr txBox="1"/>
          <p:nvPr>
            <p:ph idx="1" type="body"/>
          </p:nvPr>
        </p:nvSpPr>
        <p:spPr>
          <a:xfrm>
            <a:off x="819150" y="1800200"/>
            <a:ext cx="3864600" cy="299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MoE based NLG Model Architecture</a:t>
            </a:r>
            <a:endParaRPr/>
          </a:p>
          <a:p>
            <a:pPr indent="-311150" lvl="0" marL="457200" rtl="0" algn="l">
              <a:spcBef>
                <a:spcPts val="1200"/>
              </a:spcBef>
              <a:spcAft>
                <a:spcPts val="0"/>
              </a:spcAft>
              <a:buSzPts val="1300"/>
              <a:buChar char="●"/>
            </a:pPr>
            <a:r>
              <a:rPr lang="en"/>
              <a:t>Add interlayed layer of experts</a:t>
            </a:r>
            <a:endParaRPr/>
          </a:p>
          <a:p>
            <a:pPr indent="-311150" lvl="0" marL="457200" rtl="0" algn="l">
              <a:spcBef>
                <a:spcPts val="0"/>
              </a:spcBef>
              <a:spcAft>
                <a:spcPts val="0"/>
              </a:spcAft>
              <a:buSzPts val="1300"/>
              <a:buChar char="●"/>
            </a:pPr>
            <a:r>
              <a:rPr lang="en"/>
              <a:t>Training tests show increased quality at lower cost</a:t>
            </a:r>
            <a:endParaRPr/>
          </a:p>
        </p:txBody>
      </p:sp>
      <p:pic>
        <p:nvPicPr>
          <p:cNvPr id="260" name="Google Shape;260;p31"/>
          <p:cNvPicPr preferRelativeResize="0"/>
          <p:nvPr/>
        </p:nvPicPr>
        <p:blipFill rotWithShape="1">
          <a:blip r:embed="rId3">
            <a:alphaModFix/>
          </a:blip>
          <a:srcRect b="0" l="0" r="2931" t="0"/>
          <a:stretch/>
        </p:blipFill>
        <p:spPr>
          <a:xfrm>
            <a:off x="4757075" y="1572150"/>
            <a:ext cx="4045600" cy="2863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Outrageously Large Neural Networks: The Sparsely-Gated MoE Layer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Memory Requirements</a:t>
            </a:r>
            <a:endParaRPr/>
          </a:p>
        </p:txBody>
      </p:sp>
      <p:sp>
        <p:nvSpPr>
          <p:cNvPr id="266" name="Google Shape;266;p32"/>
          <p:cNvSpPr txBox="1"/>
          <p:nvPr>
            <p:ph idx="1" type="body"/>
          </p:nvPr>
        </p:nvSpPr>
        <p:spPr>
          <a:xfrm>
            <a:off x="773025" y="1752600"/>
            <a:ext cx="45579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MoE model requires significantly more parameters (experts) than dense model counterparts</a:t>
            </a:r>
            <a:endParaRPr/>
          </a:p>
          <a:p>
            <a:pPr indent="-311150" lvl="0" marL="457200" rtl="0" algn="l">
              <a:spcBef>
                <a:spcPts val="0"/>
              </a:spcBef>
              <a:spcAft>
                <a:spcPts val="0"/>
              </a:spcAft>
              <a:buSzPts val="1300"/>
              <a:buChar char="●"/>
            </a:pPr>
            <a:r>
              <a:rPr lang="en"/>
              <a:t>Low parameter efficiency compared to quality-equivalent dense models brings challenges to both training and inference</a:t>
            </a:r>
            <a:endParaRPr/>
          </a:p>
        </p:txBody>
      </p:sp>
      <p:pic>
        <p:nvPicPr>
          <p:cNvPr id="267" name="Google Shape;267;p32"/>
          <p:cNvPicPr preferRelativeResize="0"/>
          <p:nvPr/>
        </p:nvPicPr>
        <p:blipFill>
          <a:blip r:embed="rId3">
            <a:alphaModFix/>
          </a:blip>
          <a:stretch>
            <a:fillRect/>
          </a:stretch>
        </p:blipFill>
        <p:spPr>
          <a:xfrm>
            <a:off x="5153000" y="1833363"/>
            <a:ext cx="3508275" cy="20560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Memory Solutions</a:t>
            </a:r>
            <a:endParaRPr/>
          </a:p>
        </p:txBody>
      </p:sp>
      <p:sp>
        <p:nvSpPr>
          <p:cNvPr id="273" name="Google Shape;273;p33"/>
          <p:cNvSpPr txBox="1"/>
          <p:nvPr>
            <p:ph idx="1" type="body"/>
          </p:nvPr>
        </p:nvSpPr>
        <p:spPr>
          <a:xfrm>
            <a:off x="819150" y="163737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64999"/>
              <a:buChar char="●"/>
            </a:pPr>
            <a:r>
              <a:rPr lang="en"/>
              <a:t>Prior MoE work has reduced </a:t>
            </a:r>
            <a:r>
              <a:rPr lang="en"/>
              <a:t>training</a:t>
            </a:r>
            <a:r>
              <a:rPr lang="en"/>
              <a:t> cost but at the expense of model size</a:t>
            </a:r>
            <a:endParaRPr/>
          </a:p>
          <a:p>
            <a:pPr indent="-304958" lvl="0" marL="457200" rtl="0" algn="l">
              <a:spcBef>
                <a:spcPts val="0"/>
              </a:spcBef>
              <a:spcAft>
                <a:spcPts val="0"/>
              </a:spcAft>
              <a:buSzPct val="64999"/>
              <a:buChar char="●"/>
            </a:pPr>
            <a:r>
              <a:rPr lang="en"/>
              <a:t>Model size increases → memory requirement increases → Memory bandwidth consumption increases → inference performance bottleneck</a:t>
            </a:r>
            <a:endParaRPr/>
          </a:p>
          <a:p>
            <a:pPr indent="-304958" lvl="0" marL="457200" rtl="0" algn="l">
              <a:spcBef>
                <a:spcPts val="0"/>
              </a:spcBef>
              <a:spcAft>
                <a:spcPts val="0"/>
              </a:spcAft>
              <a:buSzPct val="64999"/>
              <a:buChar char="●"/>
            </a:pPr>
            <a:r>
              <a:rPr lang="en"/>
              <a:t>Two advances are proposed:</a:t>
            </a:r>
            <a:endParaRPr/>
          </a:p>
          <a:p>
            <a:pPr indent="-346075" lvl="1" marL="914400" rtl="0" algn="l">
              <a:spcBef>
                <a:spcPts val="0"/>
              </a:spcBef>
              <a:spcAft>
                <a:spcPts val="0"/>
              </a:spcAft>
              <a:buSzPct val="100000"/>
              <a:buChar char="○"/>
            </a:pPr>
            <a:r>
              <a:rPr lang="en"/>
              <a:t>Pyramid-Residual-MoE</a:t>
            </a:r>
            <a:endParaRPr/>
          </a:p>
          <a:p>
            <a:pPr indent="-346075" lvl="1" marL="914400" rtl="0" algn="l">
              <a:spcBef>
                <a:spcPts val="0"/>
              </a:spcBef>
              <a:spcAft>
                <a:spcPts val="0"/>
              </a:spcAft>
              <a:buSzPct val="100000"/>
              <a:buChar char="○"/>
            </a:pPr>
            <a:r>
              <a:rPr lang="en"/>
              <a:t>Mixture-of-Students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Pyramid-Residual-MoE: Phenomenon 1</a:t>
            </a:r>
            <a:endParaRPr/>
          </a:p>
        </p:txBody>
      </p:sp>
      <p:sp>
        <p:nvSpPr>
          <p:cNvPr id="279" name="Google Shape;279;p34"/>
          <p:cNvSpPr txBox="1"/>
          <p:nvPr>
            <p:ph idx="1" type="body"/>
          </p:nvPr>
        </p:nvSpPr>
        <p:spPr>
          <a:xfrm>
            <a:off x="819150" y="1683450"/>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 standard MoE, all layers have same expert count</a:t>
            </a:r>
            <a:endParaRPr/>
          </a:p>
          <a:p>
            <a:pPr indent="-311150" lvl="0" marL="457200" rtl="0" algn="l">
              <a:spcBef>
                <a:spcPts val="0"/>
              </a:spcBef>
              <a:spcAft>
                <a:spcPts val="0"/>
              </a:spcAft>
              <a:buSzPts val="1300"/>
              <a:buChar char="●"/>
            </a:pPr>
            <a:r>
              <a:rPr lang="en"/>
              <a:t>Do all layers learn the same level of representations? </a:t>
            </a:r>
            <a:endParaRPr/>
          </a:p>
          <a:p>
            <a:pPr indent="-311150" lvl="0" marL="457200" rtl="0" algn="l">
              <a:spcBef>
                <a:spcPts val="0"/>
              </a:spcBef>
              <a:spcAft>
                <a:spcPts val="0"/>
              </a:spcAft>
              <a:buSzPts val="1300"/>
              <a:buChar char="●"/>
            </a:pPr>
            <a:r>
              <a:rPr lang="en"/>
              <a:t>Second-Half MoE better than First-Half MoE</a:t>
            </a:r>
            <a:endParaRPr/>
          </a:p>
        </p:txBody>
      </p:sp>
      <p:pic>
        <p:nvPicPr>
          <p:cNvPr id="280" name="Google Shape;280;p34"/>
          <p:cNvPicPr preferRelativeResize="0"/>
          <p:nvPr/>
        </p:nvPicPr>
        <p:blipFill>
          <a:blip r:embed="rId3">
            <a:alphaModFix/>
          </a:blip>
          <a:stretch>
            <a:fillRect/>
          </a:stretch>
        </p:blipFill>
        <p:spPr>
          <a:xfrm>
            <a:off x="4572012" y="1990725"/>
            <a:ext cx="3924314" cy="2735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Pyramid-Residual-MoE: Phenomenon 2</a:t>
            </a:r>
            <a:endParaRPr/>
          </a:p>
        </p:txBody>
      </p:sp>
      <p:sp>
        <p:nvSpPr>
          <p:cNvPr id="286" name="Google Shape;286;p35"/>
          <p:cNvSpPr txBox="1"/>
          <p:nvPr>
            <p:ph idx="1" type="body"/>
          </p:nvPr>
        </p:nvSpPr>
        <p:spPr>
          <a:xfrm>
            <a:off x="560300" y="1800200"/>
            <a:ext cx="4011900" cy="2736600"/>
          </a:xfrm>
          <a:prstGeom prst="rect">
            <a:avLst/>
          </a:prstGeom>
        </p:spPr>
        <p:txBody>
          <a:bodyPr anchorCtr="0" anchor="t" bIns="91425" lIns="91425" spcFirstLastPara="1" rIns="91425" wrap="square" tIns="91425">
            <a:normAutofit fontScale="70000" lnSpcReduction="20000"/>
          </a:bodyPr>
          <a:lstStyle/>
          <a:p>
            <a:pPr indent="-286385" lvl="0" marL="457200" rtl="0" algn="l">
              <a:spcBef>
                <a:spcPts val="0"/>
              </a:spcBef>
              <a:spcAft>
                <a:spcPts val="0"/>
              </a:spcAft>
              <a:buSzPct val="64999"/>
              <a:buChar char="●"/>
            </a:pPr>
            <a:r>
              <a:rPr lang="en"/>
              <a:t>Two ways to improve generalization performance of MoE:</a:t>
            </a:r>
            <a:endParaRPr/>
          </a:p>
          <a:p>
            <a:pPr indent="-317500" lvl="1" marL="914400" rtl="0" algn="l">
              <a:spcBef>
                <a:spcPts val="0"/>
              </a:spcBef>
              <a:spcAft>
                <a:spcPts val="0"/>
              </a:spcAft>
              <a:buSzPct val="100000"/>
              <a:buChar char="○"/>
            </a:pPr>
            <a:r>
              <a:rPr lang="en"/>
              <a:t>Increase expert count and maintain expert capacity (</a:t>
            </a:r>
            <a:r>
              <a:rPr i="1" lang="en"/>
              <a:t>k</a:t>
            </a:r>
            <a:r>
              <a:rPr lang="en"/>
              <a:t>)</a:t>
            </a:r>
            <a:endParaRPr/>
          </a:p>
          <a:p>
            <a:pPr indent="-317500" lvl="1" marL="914400" rtl="0" algn="l">
              <a:spcBef>
                <a:spcPts val="0"/>
              </a:spcBef>
              <a:spcAft>
                <a:spcPts val="0"/>
              </a:spcAft>
              <a:buSzPct val="100000"/>
              <a:buChar char="○"/>
            </a:pPr>
            <a:r>
              <a:rPr lang="en"/>
              <a:t>Double expert capacity and maintain expert count</a:t>
            </a:r>
            <a:endParaRPr i="1"/>
          </a:p>
          <a:p>
            <a:pPr indent="-286385" lvl="0" marL="457200" rtl="0" algn="l">
              <a:spcBef>
                <a:spcPts val="0"/>
              </a:spcBef>
              <a:spcAft>
                <a:spcPts val="0"/>
              </a:spcAft>
              <a:buSzPct val="64999"/>
              <a:buChar char="●"/>
            </a:pPr>
            <a:r>
              <a:rPr lang="en"/>
              <a:t>Intuition: For larger </a:t>
            </a:r>
            <a:r>
              <a:rPr i="1" lang="en"/>
              <a:t>k</a:t>
            </a:r>
            <a:r>
              <a:rPr lang="en"/>
              <a:t>, can you fix the first expert?</a:t>
            </a:r>
            <a:endParaRPr/>
          </a:p>
          <a:p>
            <a:pPr indent="-286385" lvl="0" marL="457200" rtl="0" algn="l">
              <a:spcBef>
                <a:spcPts val="0"/>
              </a:spcBef>
              <a:spcAft>
                <a:spcPts val="0"/>
              </a:spcAft>
              <a:buSzPct val="64999"/>
              <a:buChar char="●"/>
            </a:pPr>
            <a:r>
              <a:rPr lang="en"/>
              <a:t>Experiment:</a:t>
            </a:r>
            <a:endParaRPr/>
          </a:p>
          <a:p>
            <a:pPr indent="-317500" lvl="1" marL="914400" rtl="0" algn="l">
              <a:spcBef>
                <a:spcPts val="0"/>
              </a:spcBef>
              <a:spcAft>
                <a:spcPts val="0"/>
              </a:spcAft>
              <a:buSzPct val="100000"/>
              <a:buChar char="○"/>
            </a:pPr>
            <a:r>
              <a:rPr lang="en"/>
              <a:t>Double capacity (Top2-MoE)</a:t>
            </a:r>
            <a:endParaRPr/>
          </a:p>
          <a:p>
            <a:pPr indent="-317500" lvl="1" marL="914400" rtl="0" algn="l">
              <a:spcBef>
                <a:spcPts val="0"/>
              </a:spcBef>
              <a:spcAft>
                <a:spcPts val="0"/>
              </a:spcAft>
              <a:buSzPct val="100000"/>
              <a:buChar char="○"/>
            </a:pPr>
            <a:r>
              <a:rPr lang="en"/>
              <a:t>Fix one expert and vary second expert (Residual MoE)</a:t>
            </a:r>
            <a:endParaRPr/>
          </a:p>
        </p:txBody>
      </p:sp>
      <p:pic>
        <p:nvPicPr>
          <p:cNvPr id="287" name="Google Shape;287;p35"/>
          <p:cNvPicPr preferRelativeResize="0"/>
          <p:nvPr/>
        </p:nvPicPr>
        <p:blipFill>
          <a:blip r:embed="rId3">
            <a:alphaModFix/>
          </a:blip>
          <a:stretch>
            <a:fillRect/>
          </a:stretch>
        </p:blipFill>
        <p:spPr>
          <a:xfrm>
            <a:off x="4572000" y="1639175"/>
            <a:ext cx="4267050" cy="29745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Pyramid-Residual-MoE Architecture</a:t>
            </a:r>
            <a:endParaRPr/>
          </a:p>
        </p:txBody>
      </p:sp>
      <p:sp>
        <p:nvSpPr>
          <p:cNvPr id="293" name="Google Shape;293;p36"/>
          <p:cNvSpPr txBox="1"/>
          <p:nvPr>
            <p:ph idx="1" type="body"/>
          </p:nvPr>
        </p:nvSpPr>
        <p:spPr>
          <a:xfrm>
            <a:off x="819150" y="1990725"/>
            <a:ext cx="3753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Combining the outcome of Phenomenon 1 and 2, we get PR-MoE:</a:t>
            </a:r>
            <a:endParaRPr/>
          </a:p>
          <a:p>
            <a:pPr indent="-355600" lvl="1" marL="914400" rtl="0" algn="l">
              <a:spcBef>
                <a:spcPts val="0"/>
              </a:spcBef>
              <a:spcAft>
                <a:spcPts val="0"/>
              </a:spcAft>
              <a:buSzPts val="2000"/>
              <a:buChar char="○"/>
            </a:pPr>
            <a:r>
              <a:rPr lang="en"/>
              <a:t>More experts in last half layers</a:t>
            </a:r>
            <a:endParaRPr/>
          </a:p>
          <a:p>
            <a:pPr indent="-355600" lvl="1" marL="914400" rtl="0" algn="l">
              <a:spcBef>
                <a:spcPts val="0"/>
              </a:spcBef>
              <a:spcAft>
                <a:spcPts val="0"/>
              </a:spcAft>
              <a:buSzPts val="2000"/>
              <a:buChar char="○"/>
            </a:pPr>
            <a:r>
              <a:rPr lang="en"/>
              <a:t>Fixed MLP module</a:t>
            </a:r>
            <a:endParaRPr/>
          </a:p>
        </p:txBody>
      </p:sp>
      <p:pic>
        <p:nvPicPr>
          <p:cNvPr id="294" name="Google Shape;294;p36"/>
          <p:cNvPicPr preferRelativeResize="0"/>
          <p:nvPr/>
        </p:nvPicPr>
        <p:blipFill>
          <a:blip r:embed="rId3">
            <a:alphaModFix/>
          </a:blip>
          <a:stretch>
            <a:fillRect/>
          </a:stretch>
        </p:blipFill>
        <p:spPr>
          <a:xfrm>
            <a:off x="4572001" y="1932567"/>
            <a:ext cx="4336626" cy="256432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Pyramid-Residual-MoE: Challenges</a:t>
            </a:r>
            <a:endParaRPr/>
          </a:p>
        </p:txBody>
      </p:sp>
      <p:sp>
        <p:nvSpPr>
          <p:cNvPr id="300" name="Google Shape;300;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64999"/>
              <a:buChar char="●"/>
            </a:pPr>
            <a:r>
              <a:rPr lang="en"/>
              <a:t>Incorporating expert parallelism is difficult given varying expert counts by layer</a:t>
            </a:r>
            <a:endParaRPr/>
          </a:p>
          <a:p>
            <a:pPr indent="-304958" lvl="0" marL="457200" rtl="0" algn="l">
              <a:spcBef>
                <a:spcPts val="0"/>
              </a:spcBef>
              <a:spcAft>
                <a:spcPts val="0"/>
              </a:spcAft>
              <a:buSzPct val="64999"/>
              <a:buChar char="●"/>
            </a:pPr>
            <a:r>
              <a:rPr lang="en"/>
              <a:t>Utilize multi-expert and multi-data parallelism support:</a:t>
            </a:r>
            <a:endParaRPr/>
          </a:p>
          <a:p>
            <a:pPr indent="-346075" lvl="1" marL="914400" rtl="0" algn="l">
              <a:spcBef>
                <a:spcPts val="0"/>
              </a:spcBef>
              <a:spcAft>
                <a:spcPts val="0"/>
              </a:spcAft>
              <a:buSzPct val="100000"/>
              <a:buChar char="○"/>
            </a:pPr>
            <a:r>
              <a:rPr lang="en"/>
              <a:t>E.g. 128 GPUs with 32, 64, 128 experts per layer can have 32, 64, 128 expert parallelism and 4, 2, 1 data parallelism.</a:t>
            </a:r>
            <a:endParaRPr/>
          </a:p>
          <a:p>
            <a:pPr indent="-346075" lvl="1" marL="914400" rtl="0" algn="l">
              <a:spcBef>
                <a:spcPts val="0"/>
              </a:spcBef>
              <a:spcAft>
                <a:spcPts val="0"/>
              </a:spcAft>
              <a:buSzPct val="100000"/>
              <a:buChar char="○"/>
            </a:pPr>
            <a:r>
              <a:rPr lang="en"/>
              <a:t>Each GPU trains 1 expert per MoE layer regardless of expert count so tokens per expert maintains, no load imbalance, and no increased memory requirements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Pyramid-Residual-MoE: Evaluation</a:t>
            </a:r>
            <a:endParaRPr/>
          </a:p>
        </p:txBody>
      </p:sp>
      <p:sp>
        <p:nvSpPr>
          <p:cNvPr id="306" name="Google Shape;306;p38"/>
          <p:cNvSpPr txBox="1"/>
          <p:nvPr>
            <p:ph idx="1" type="body"/>
          </p:nvPr>
        </p:nvSpPr>
        <p:spPr>
          <a:xfrm>
            <a:off x="819150" y="1990725"/>
            <a:ext cx="3753000" cy="24480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64999"/>
              <a:buChar char="●"/>
            </a:pPr>
            <a:r>
              <a:rPr lang="en"/>
              <a:t>Goal of evaluation is to minimize loss of performance by reducing expert count while reducing memory requirements</a:t>
            </a:r>
            <a:endParaRPr/>
          </a:p>
          <a:p>
            <a:pPr indent="-304958" lvl="0" marL="457200" rtl="0" algn="l">
              <a:spcBef>
                <a:spcPts val="0"/>
              </a:spcBef>
              <a:spcAft>
                <a:spcPts val="0"/>
              </a:spcAft>
              <a:buSzPct val="64999"/>
              <a:buChar char="●"/>
            </a:pPr>
            <a:r>
              <a:rPr lang="en"/>
              <a:t>350M+PR-MoE-32/64 has validation gap of only 0.01 from 350M+MoE-128</a:t>
            </a:r>
            <a:endParaRPr/>
          </a:p>
        </p:txBody>
      </p:sp>
      <p:pic>
        <p:nvPicPr>
          <p:cNvPr id="307" name="Google Shape;307;p38"/>
          <p:cNvPicPr preferRelativeResize="0"/>
          <p:nvPr/>
        </p:nvPicPr>
        <p:blipFill>
          <a:blip r:embed="rId3">
            <a:alphaModFix/>
          </a:blip>
          <a:stretch>
            <a:fillRect/>
          </a:stretch>
        </p:blipFill>
        <p:spPr>
          <a:xfrm>
            <a:off x="4572000" y="1902975"/>
            <a:ext cx="4141649" cy="280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Mixture-of-Students: Even further optimization</a:t>
            </a:r>
            <a:endParaRPr/>
          </a:p>
        </p:txBody>
      </p:sp>
      <p:sp>
        <p:nvSpPr>
          <p:cNvPr id="313" name="Google Shape;313;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Knowledge distillation (KD) is a proven technique used for reducing model size and computation</a:t>
            </a:r>
            <a:endParaRPr/>
          </a:p>
          <a:p>
            <a:pPr indent="-311150" lvl="0" marL="457200" rtl="0" algn="l">
              <a:spcBef>
                <a:spcPts val="0"/>
              </a:spcBef>
              <a:spcAft>
                <a:spcPts val="0"/>
              </a:spcAft>
              <a:buSzPts val="1300"/>
              <a:buChar char="●"/>
            </a:pPr>
            <a:r>
              <a:rPr lang="en"/>
              <a:t>Existing research on KD only focuses on pre-trained LLMs of a few hundred parameters</a:t>
            </a:r>
            <a:endParaRPr/>
          </a:p>
          <a:p>
            <a:pPr indent="-311150" lvl="0" marL="457200" rtl="0" algn="l">
              <a:spcBef>
                <a:spcPts val="0"/>
              </a:spcBef>
              <a:spcAft>
                <a:spcPts val="0"/>
              </a:spcAft>
              <a:buSzPts val="1300"/>
              <a:buChar char="●"/>
            </a:pPr>
            <a:r>
              <a:rPr lang="en"/>
              <a:t>Some work condenses MoE into dense models, but this defeats the purpose</a:t>
            </a:r>
            <a:endParaRPr/>
          </a:p>
          <a:p>
            <a:pPr indent="-311150" lvl="0" marL="457200" rtl="0" algn="l">
              <a:spcBef>
                <a:spcPts val="0"/>
              </a:spcBef>
              <a:spcAft>
                <a:spcPts val="0"/>
              </a:spcAft>
              <a:buSzPts val="1300"/>
              <a:buChar char="●"/>
            </a:pPr>
            <a:r>
              <a:rPr lang="en"/>
              <a:t>Mixture-of-Students method presents a unique approach</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Mixture-of-Students: Architecture</a:t>
            </a:r>
            <a:endParaRPr/>
          </a:p>
        </p:txBody>
      </p:sp>
      <p:sp>
        <p:nvSpPr>
          <p:cNvPr id="319" name="Google Shape;319;p4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64999"/>
              <a:buChar char="●"/>
            </a:pPr>
            <a:r>
              <a:rPr lang="en"/>
              <a:t>First train teacher PR-MoE model</a:t>
            </a:r>
            <a:endParaRPr/>
          </a:p>
          <a:p>
            <a:pPr indent="-298767" lvl="0" marL="457200" rtl="0" algn="l">
              <a:spcBef>
                <a:spcPts val="0"/>
              </a:spcBef>
              <a:spcAft>
                <a:spcPts val="0"/>
              </a:spcAft>
              <a:buSzPct val="64999"/>
              <a:buChar char="●"/>
            </a:pPr>
            <a:r>
              <a:rPr lang="en"/>
              <a:t>Depth of each expert branch is reduced to get a student</a:t>
            </a:r>
            <a:endParaRPr/>
          </a:p>
          <a:p>
            <a:pPr indent="-298767" lvl="0" marL="457200" rtl="0" algn="l">
              <a:spcBef>
                <a:spcPts val="0"/>
              </a:spcBef>
              <a:spcAft>
                <a:spcPts val="0"/>
              </a:spcAft>
              <a:buSzPct val="64999"/>
              <a:buChar char="●"/>
            </a:pPr>
            <a:r>
              <a:rPr lang="en"/>
              <a:t>Resulting model is titled PR-Mixture-of-Students (PR-MoS)</a:t>
            </a:r>
            <a:endParaRPr/>
          </a:p>
          <a:p>
            <a:pPr indent="-336550" lvl="1" marL="914400" rtl="0" algn="l">
              <a:spcBef>
                <a:spcPts val="0"/>
              </a:spcBef>
              <a:spcAft>
                <a:spcPts val="0"/>
              </a:spcAft>
              <a:buSzPct val="100000"/>
              <a:buChar char="○"/>
            </a:pPr>
            <a:r>
              <a:rPr lang="en"/>
              <a:t>Same sparsity as teacher</a:t>
            </a:r>
            <a:endParaRPr/>
          </a:p>
          <a:p>
            <a:pPr indent="-336550" lvl="1" marL="914400" rtl="0" algn="l">
              <a:spcBef>
                <a:spcPts val="0"/>
              </a:spcBef>
              <a:spcAft>
                <a:spcPts val="0"/>
              </a:spcAft>
              <a:buSzPct val="100000"/>
              <a:buChar char="○"/>
            </a:pPr>
            <a:r>
              <a:rPr lang="en"/>
              <a:t>Expert branch depth reduced</a:t>
            </a:r>
            <a:endParaRPr/>
          </a:p>
          <a:p>
            <a:pPr indent="-298767" lvl="0" marL="457200" rtl="0" algn="l">
              <a:spcBef>
                <a:spcPts val="0"/>
              </a:spcBef>
              <a:spcAft>
                <a:spcPts val="0"/>
              </a:spcAft>
              <a:buSzPct val="64999"/>
              <a:buChar char="●"/>
            </a:pPr>
            <a:r>
              <a:rPr lang="en"/>
              <a:t>Enforce KD loss as weighted sum of cross-entropy loss between student predictions and real label as well as teacher-predicted label:</a:t>
            </a:r>
            <a:endParaRPr/>
          </a:p>
          <a:p>
            <a:pPr indent="0" lvl="0" marL="0" rtl="0" algn="l">
              <a:spcBef>
                <a:spcPts val="1200"/>
              </a:spcBef>
              <a:spcAft>
                <a:spcPts val="1200"/>
              </a:spcAft>
              <a:buNone/>
            </a:pPr>
            <a:r>
              <a:t/>
            </a:r>
            <a:endParaRPr/>
          </a:p>
        </p:txBody>
      </p:sp>
      <p:pic>
        <p:nvPicPr>
          <p:cNvPr id="320" name="Google Shape;320;p40"/>
          <p:cNvPicPr preferRelativeResize="0"/>
          <p:nvPr/>
        </p:nvPicPr>
        <p:blipFill>
          <a:blip r:embed="rId3">
            <a:alphaModFix/>
          </a:blip>
          <a:stretch>
            <a:fillRect/>
          </a:stretch>
        </p:blipFill>
        <p:spPr>
          <a:xfrm>
            <a:off x="3101950" y="3816325"/>
            <a:ext cx="2940101" cy="44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Mixture-of-Students: Evaluation</a:t>
            </a:r>
            <a:endParaRPr/>
          </a:p>
        </p:txBody>
      </p:sp>
      <p:sp>
        <p:nvSpPr>
          <p:cNvPr id="326" name="Google Shape;326;p41"/>
          <p:cNvSpPr txBox="1"/>
          <p:nvPr>
            <p:ph idx="1" type="body"/>
          </p:nvPr>
        </p:nvSpPr>
        <p:spPr>
          <a:xfrm>
            <a:off x="819150" y="1467175"/>
            <a:ext cx="7505700" cy="1362000"/>
          </a:xfrm>
          <a:prstGeom prst="rect">
            <a:avLst/>
          </a:prstGeom>
        </p:spPr>
        <p:txBody>
          <a:bodyPr anchorCtr="0" anchor="t" bIns="91425" lIns="91425" spcFirstLastPara="1" rIns="91425" wrap="square" tIns="91425">
            <a:normAutofit fontScale="92500" lnSpcReduction="10000"/>
          </a:bodyPr>
          <a:lstStyle/>
          <a:p>
            <a:pPr indent="-304958" lvl="0" marL="457200" rtl="0" algn="l">
              <a:spcBef>
                <a:spcPts val="0"/>
              </a:spcBef>
              <a:spcAft>
                <a:spcPts val="0"/>
              </a:spcAft>
              <a:buSzPct val="64999"/>
              <a:buChar char="●"/>
            </a:pPr>
            <a:r>
              <a:rPr lang="en"/>
              <a:t>Observation: Not enough capacity for training and KD loss minimization</a:t>
            </a:r>
            <a:endParaRPr/>
          </a:p>
          <a:p>
            <a:pPr indent="-304958" lvl="0" marL="457200" rtl="0" algn="l">
              <a:spcBef>
                <a:spcPts val="0"/>
              </a:spcBef>
              <a:spcAft>
                <a:spcPts val="0"/>
              </a:spcAft>
              <a:buSzPct val="64999"/>
              <a:buChar char="●"/>
            </a:pPr>
            <a:r>
              <a:rPr lang="en"/>
              <a:t>Stop KD early in training</a:t>
            </a:r>
            <a:endParaRPr/>
          </a:p>
          <a:p>
            <a:pPr indent="-304958" lvl="0" marL="457200" rtl="0" algn="l">
              <a:spcBef>
                <a:spcPts val="0"/>
              </a:spcBef>
              <a:spcAft>
                <a:spcPts val="0"/>
              </a:spcAft>
              <a:buSzPct val="64999"/>
              <a:buChar char="●"/>
            </a:pPr>
            <a:r>
              <a:rPr lang="en"/>
              <a:t>Near identical validation loss for 350M+PR-MoE-32/64 and 1.3B+PR-MoE-64/128</a:t>
            </a:r>
            <a:endParaRPr/>
          </a:p>
        </p:txBody>
      </p:sp>
      <p:pic>
        <p:nvPicPr>
          <p:cNvPr id="327" name="Google Shape;327;p41"/>
          <p:cNvPicPr preferRelativeResize="0"/>
          <p:nvPr/>
        </p:nvPicPr>
        <p:blipFill>
          <a:blip r:embed="rId3">
            <a:alphaModFix/>
          </a:blip>
          <a:stretch>
            <a:fillRect/>
          </a:stretch>
        </p:blipFill>
        <p:spPr>
          <a:xfrm>
            <a:off x="1433949" y="2724775"/>
            <a:ext cx="6276101" cy="2212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 Conditional Computation</a:t>
            </a:r>
            <a:endParaRPr/>
          </a:p>
        </p:txBody>
      </p:sp>
      <p:sp>
        <p:nvSpPr>
          <p:cNvPr id="140" name="Google Shape;140;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64999"/>
              <a:buChar char="●"/>
            </a:pPr>
            <a:r>
              <a:rPr lang="en"/>
              <a:t>Conditional computation is theoretically advantageous</a:t>
            </a:r>
            <a:endParaRPr/>
          </a:p>
          <a:p>
            <a:pPr indent="-304958" lvl="0" marL="457200" rtl="0" algn="l">
              <a:spcBef>
                <a:spcPts val="0"/>
              </a:spcBef>
              <a:spcAft>
                <a:spcPts val="0"/>
              </a:spcAft>
              <a:buSzPct val="64999"/>
              <a:buChar char="●"/>
            </a:pPr>
            <a:r>
              <a:rPr lang="en"/>
              <a:t>There are challenges in achieving it:</a:t>
            </a:r>
            <a:endParaRPr/>
          </a:p>
          <a:p>
            <a:pPr indent="-346075" lvl="1" marL="914400" rtl="0" algn="l">
              <a:spcBef>
                <a:spcPts val="0"/>
              </a:spcBef>
              <a:spcAft>
                <a:spcPts val="0"/>
              </a:spcAft>
              <a:buSzPct val="100000"/>
              <a:buChar char="○"/>
            </a:pPr>
            <a:r>
              <a:rPr lang="en"/>
              <a:t>Branching</a:t>
            </a:r>
            <a:r>
              <a:rPr lang="en"/>
              <a:t> problems</a:t>
            </a:r>
            <a:endParaRPr/>
          </a:p>
          <a:p>
            <a:pPr indent="-346075" lvl="1" marL="914400" rtl="0" algn="l">
              <a:spcBef>
                <a:spcPts val="0"/>
              </a:spcBef>
              <a:spcAft>
                <a:spcPts val="0"/>
              </a:spcAft>
              <a:buSzPct val="100000"/>
              <a:buChar char="○"/>
            </a:pPr>
            <a:r>
              <a:rPr lang="en"/>
              <a:t>Reduced batch sizes</a:t>
            </a:r>
            <a:r>
              <a:rPr b="1" lang="en"/>
              <a:t> </a:t>
            </a:r>
            <a:r>
              <a:rPr lang="en"/>
              <a:t>for active network chunks</a:t>
            </a:r>
            <a:endParaRPr/>
          </a:p>
          <a:p>
            <a:pPr indent="-346075" lvl="1" marL="914400" rtl="0" algn="l">
              <a:spcBef>
                <a:spcPts val="0"/>
              </a:spcBef>
              <a:spcAft>
                <a:spcPts val="0"/>
              </a:spcAft>
              <a:buSzPct val="100000"/>
              <a:buChar char="○"/>
            </a:pPr>
            <a:r>
              <a:rPr lang="en"/>
              <a:t>Network bandwidth bottleneck</a:t>
            </a:r>
            <a:endParaRPr/>
          </a:p>
          <a:p>
            <a:pPr indent="-346075" lvl="1" marL="914400" rtl="0" algn="l">
              <a:spcBef>
                <a:spcPts val="0"/>
              </a:spcBef>
              <a:spcAft>
                <a:spcPts val="0"/>
              </a:spcAft>
              <a:buSzPct val="100000"/>
              <a:buChar char="○"/>
            </a:pPr>
            <a:r>
              <a:rPr lang="en"/>
              <a:t>Model scarcity comes at the cost of model performance</a:t>
            </a:r>
            <a:endParaRPr/>
          </a:p>
          <a:p>
            <a:pPr indent="-346075" lvl="1" marL="914400" rtl="0" algn="l">
              <a:spcBef>
                <a:spcPts val="0"/>
              </a:spcBef>
              <a:spcAft>
                <a:spcPts val="0"/>
              </a:spcAft>
              <a:buSzPct val="100000"/>
              <a:buChar char="○"/>
            </a:pPr>
            <a:r>
              <a:rPr lang="en"/>
              <a:t>Existing conditional computation research deals with datasets too small given number of parameters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Inference</a:t>
            </a:r>
            <a:endParaRPr/>
          </a:p>
        </p:txBody>
      </p:sp>
      <p:sp>
        <p:nvSpPr>
          <p:cNvPr id="333" name="Google Shape;333;p42"/>
          <p:cNvSpPr txBox="1"/>
          <p:nvPr>
            <p:ph idx="1" type="body"/>
          </p:nvPr>
        </p:nvSpPr>
        <p:spPr>
          <a:xfrm>
            <a:off x="725075" y="1908400"/>
            <a:ext cx="54960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Due to increased size with low parameter efficiency, fast inference is challenging</a:t>
            </a:r>
            <a:endParaRPr/>
          </a:p>
          <a:p>
            <a:pPr indent="-311150" lvl="0" marL="457200" rtl="0" algn="l">
              <a:spcBef>
                <a:spcPts val="0"/>
              </a:spcBef>
              <a:spcAft>
                <a:spcPts val="0"/>
              </a:spcAft>
              <a:buSzPts val="1300"/>
              <a:buChar char="●"/>
            </a:pPr>
            <a:r>
              <a:rPr lang="en"/>
              <a:t>Larger size requires more GPUs to fit</a:t>
            </a:r>
            <a:endParaRPr/>
          </a:p>
          <a:p>
            <a:pPr indent="-311150" lvl="0" marL="457200" rtl="0" algn="l">
              <a:spcBef>
                <a:spcPts val="0"/>
              </a:spcBef>
              <a:spcAft>
                <a:spcPts val="0"/>
              </a:spcAft>
              <a:buSzPts val="1300"/>
              <a:buChar char="●"/>
            </a:pPr>
            <a:r>
              <a:rPr lang="en"/>
              <a:t>MoE models may require 10x memory bandwidth to </a:t>
            </a:r>
            <a:r>
              <a:rPr lang="en"/>
              <a:t>achieve</a:t>
            </a:r>
            <a:r>
              <a:rPr lang="en"/>
              <a:t> similar latency as dense equivalent models</a:t>
            </a:r>
            <a:endParaRPr/>
          </a:p>
        </p:txBody>
      </p:sp>
      <p:pic>
        <p:nvPicPr>
          <p:cNvPr id="334" name="Google Shape;334;p42"/>
          <p:cNvPicPr preferRelativeResize="0"/>
          <p:nvPr/>
        </p:nvPicPr>
        <p:blipFill rotWithShape="1">
          <a:blip r:embed="rId3">
            <a:alphaModFix/>
          </a:blip>
          <a:srcRect b="0" l="22141" r="20305" t="8315"/>
          <a:stretch/>
        </p:blipFill>
        <p:spPr>
          <a:xfrm rot="1551474">
            <a:off x="5800432" y="1450175"/>
            <a:ext cx="2717263" cy="24356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Inference Solutions - Key Observations</a:t>
            </a:r>
            <a:endParaRPr/>
          </a:p>
        </p:txBody>
      </p:sp>
      <p:sp>
        <p:nvSpPr>
          <p:cNvPr id="340" name="Google Shape;340;p43"/>
          <p:cNvSpPr txBox="1"/>
          <p:nvPr>
            <p:ph idx="1" type="body"/>
          </p:nvPr>
        </p:nvSpPr>
        <p:spPr>
          <a:xfrm>
            <a:off x="819150" y="180020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Small batch size in inference</a:t>
            </a:r>
            <a:endParaRPr/>
          </a:p>
          <a:p>
            <a:pPr indent="-311150" lvl="0" marL="457200" rtl="0" algn="l">
              <a:spcBef>
                <a:spcPts val="0"/>
              </a:spcBef>
              <a:spcAft>
                <a:spcPts val="0"/>
              </a:spcAft>
              <a:buSzPts val="1300"/>
              <a:buChar char="●"/>
            </a:pPr>
            <a:r>
              <a:rPr lang="en"/>
              <a:t>Model size and memory bandwidth main contributors to latency/throughput (for fixed number of devices)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4"/>
          <p:cNvSpPr txBox="1"/>
          <p:nvPr>
            <p:ph idx="1" type="body"/>
          </p:nvPr>
        </p:nvSpPr>
        <p:spPr>
          <a:xfrm>
            <a:off x="819150" y="1597300"/>
            <a:ext cx="29562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Maximum</a:t>
            </a:r>
            <a:r>
              <a:rPr lang="en"/>
              <a:t> inference parameters: </a:t>
            </a:r>
            <a:endParaRPr/>
          </a:p>
          <a:p>
            <a:pPr indent="0" lvl="0" marL="0" rtl="0" algn="l">
              <a:spcBef>
                <a:spcPts val="1200"/>
              </a:spcBef>
              <a:spcAft>
                <a:spcPts val="1200"/>
              </a:spcAft>
              <a:buNone/>
            </a:pPr>
            <a:r>
              <a:rPr lang="en"/>
              <a:t>all tokens collectively go through all parameters… lots of loads/stores</a:t>
            </a:r>
            <a:endParaRPr/>
          </a:p>
        </p:txBody>
      </p:sp>
      <p:sp>
        <p:nvSpPr>
          <p:cNvPr id="346" name="Google Shape;346;p4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Inference Solutions - Key Observations</a:t>
            </a:r>
            <a:endParaRPr/>
          </a:p>
        </p:txBody>
      </p:sp>
      <p:pic>
        <p:nvPicPr>
          <p:cNvPr id="347" name="Google Shape;347;p44"/>
          <p:cNvPicPr preferRelativeResize="0"/>
          <p:nvPr/>
        </p:nvPicPr>
        <p:blipFill>
          <a:blip r:embed="rId3">
            <a:alphaModFix/>
          </a:blip>
          <a:stretch>
            <a:fillRect/>
          </a:stretch>
        </p:blipFill>
        <p:spPr>
          <a:xfrm>
            <a:off x="4151350" y="1472875"/>
            <a:ext cx="4106200" cy="3104425"/>
          </a:xfrm>
          <a:prstGeom prst="rect">
            <a:avLst/>
          </a:prstGeom>
          <a:noFill/>
          <a:ln>
            <a:noFill/>
          </a:ln>
        </p:spPr>
      </p:pic>
      <p:sp>
        <p:nvSpPr>
          <p:cNvPr id="348" name="Google Shape;348;p44"/>
          <p:cNvSpPr/>
          <p:nvPr/>
        </p:nvSpPr>
        <p:spPr>
          <a:xfrm>
            <a:off x="4741500" y="2934325"/>
            <a:ext cx="3339300" cy="322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5"/>
          <p:cNvSpPr txBox="1"/>
          <p:nvPr>
            <p:ph idx="1" type="body"/>
          </p:nvPr>
        </p:nvSpPr>
        <p:spPr>
          <a:xfrm>
            <a:off x="819150" y="1597300"/>
            <a:ext cx="29562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Minimum inference parameters: </a:t>
            </a:r>
            <a:endParaRPr/>
          </a:p>
          <a:p>
            <a:pPr indent="0" lvl="0" marL="0" rtl="0" algn="l">
              <a:spcBef>
                <a:spcPts val="1200"/>
              </a:spcBef>
              <a:spcAft>
                <a:spcPts val="1200"/>
              </a:spcAft>
              <a:buNone/>
            </a:pPr>
            <a:r>
              <a:rPr lang="en"/>
              <a:t>all tokens collectively go through one expert</a:t>
            </a:r>
            <a:endParaRPr/>
          </a:p>
        </p:txBody>
      </p:sp>
      <p:sp>
        <p:nvSpPr>
          <p:cNvPr id="354" name="Google Shape;354;p4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Inference Solutions - Key Observations</a:t>
            </a:r>
            <a:endParaRPr/>
          </a:p>
        </p:txBody>
      </p:sp>
      <p:pic>
        <p:nvPicPr>
          <p:cNvPr id="355" name="Google Shape;355;p45"/>
          <p:cNvPicPr preferRelativeResize="0"/>
          <p:nvPr/>
        </p:nvPicPr>
        <p:blipFill>
          <a:blip r:embed="rId3">
            <a:alphaModFix/>
          </a:blip>
          <a:stretch>
            <a:fillRect/>
          </a:stretch>
        </p:blipFill>
        <p:spPr>
          <a:xfrm>
            <a:off x="4156650" y="1453676"/>
            <a:ext cx="4128399" cy="3121175"/>
          </a:xfrm>
          <a:prstGeom prst="rect">
            <a:avLst/>
          </a:prstGeom>
          <a:noFill/>
          <a:ln>
            <a:noFill/>
          </a:ln>
        </p:spPr>
      </p:pic>
      <p:sp>
        <p:nvSpPr>
          <p:cNvPr id="356" name="Google Shape;356;p45"/>
          <p:cNvSpPr/>
          <p:nvPr/>
        </p:nvSpPr>
        <p:spPr>
          <a:xfrm>
            <a:off x="5380100" y="2910150"/>
            <a:ext cx="597600" cy="346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Inference Solutions</a:t>
            </a:r>
            <a:endParaRPr/>
          </a:p>
        </p:txBody>
      </p:sp>
      <p:sp>
        <p:nvSpPr>
          <p:cNvPr id="362" name="Google Shape;362;p46"/>
          <p:cNvSpPr txBox="1"/>
          <p:nvPr>
            <p:ph idx="1" type="body"/>
          </p:nvPr>
        </p:nvSpPr>
        <p:spPr>
          <a:xfrm>
            <a:off x="819150" y="1609725"/>
            <a:ext cx="41859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Grouping and routing</a:t>
            </a:r>
            <a:endParaRPr/>
          </a:p>
          <a:p>
            <a:pPr indent="-311150" lvl="0" marL="457200" rtl="0" algn="l">
              <a:spcBef>
                <a:spcPts val="0"/>
              </a:spcBef>
              <a:spcAft>
                <a:spcPts val="0"/>
              </a:spcAft>
              <a:buSzPts val="1300"/>
              <a:buChar char="●"/>
            </a:pPr>
            <a:r>
              <a:rPr lang="en"/>
              <a:t>Expert Parallelism and Expert-Slicing for Expert parameters/processing</a:t>
            </a:r>
            <a:endParaRPr/>
          </a:p>
          <a:p>
            <a:pPr indent="-311150" lvl="0" marL="457200" rtl="0" algn="l">
              <a:spcBef>
                <a:spcPts val="0"/>
              </a:spcBef>
              <a:spcAft>
                <a:spcPts val="0"/>
              </a:spcAft>
              <a:buSzPts val="1300"/>
              <a:buChar char="●"/>
            </a:pPr>
            <a:r>
              <a:rPr lang="en"/>
              <a:t>Data Parallelism and Tensor-Slicing for Non-Expert parameters/processing</a:t>
            </a:r>
            <a:endParaRPr/>
          </a:p>
        </p:txBody>
      </p:sp>
      <p:pic>
        <p:nvPicPr>
          <p:cNvPr id="363" name="Google Shape;363;p46"/>
          <p:cNvPicPr preferRelativeResize="0"/>
          <p:nvPr/>
        </p:nvPicPr>
        <p:blipFill>
          <a:blip r:embed="rId3">
            <a:alphaModFix/>
          </a:blip>
          <a:stretch>
            <a:fillRect/>
          </a:stretch>
        </p:blipFill>
        <p:spPr>
          <a:xfrm>
            <a:off x="4572000" y="1700750"/>
            <a:ext cx="4188349" cy="2265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Inference Solutions</a:t>
            </a:r>
            <a:endParaRPr/>
          </a:p>
        </p:txBody>
      </p:sp>
      <p:sp>
        <p:nvSpPr>
          <p:cNvPr id="369" name="Google Shape;369;p47"/>
          <p:cNvSpPr txBox="1"/>
          <p:nvPr>
            <p:ph idx="1" type="body"/>
          </p:nvPr>
        </p:nvSpPr>
        <p:spPr>
          <a:xfrm>
            <a:off x="611750" y="1609725"/>
            <a:ext cx="41859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Combining expert-parallelism, expert-slicing, tensor-slicing, and data-parallelism allows inference to scale. </a:t>
            </a:r>
            <a:endParaRPr/>
          </a:p>
          <a:p>
            <a:pPr indent="-311150" lvl="0" marL="457200" rtl="0" algn="l">
              <a:spcBef>
                <a:spcPts val="0"/>
              </a:spcBef>
              <a:spcAft>
                <a:spcPts val="0"/>
              </a:spcAft>
              <a:buSzPts val="1300"/>
              <a:buChar char="●"/>
            </a:pPr>
            <a:r>
              <a:rPr lang="en"/>
              <a:t>Optimized communication collectives and optimized device kernels fully realise the gains</a:t>
            </a:r>
            <a:endParaRPr/>
          </a:p>
        </p:txBody>
      </p:sp>
      <p:pic>
        <p:nvPicPr>
          <p:cNvPr id="370" name="Google Shape;370;p47"/>
          <p:cNvPicPr preferRelativeResize="0"/>
          <p:nvPr/>
        </p:nvPicPr>
        <p:blipFill>
          <a:blip r:embed="rId3">
            <a:alphaModFix/>
          </a:blip>
          <a:stretch>
            <a:fillRect/>
          </a:stretch>
        </p:blipFill>
        <p:spPr>
          <a:xfrm>
            <a:off x="4572000" y="1700750"/>
            <a:ext cx="4188349" cy="226596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DeepSpeed-MoE Inference Performance</a:t>
            </a:r>
            <a:endParaRPr/>
          </a:p>
        </p:txBody>
      </p:sp>
      <p:sp>
        <p:nvSpPr>
          <p:cNvPr id="376" name="Google Shape;376;p48"/>
          <p:cNvSpPr txBox="1"/>
          <p:nvPr/>
        </p:nvSpPr>
        <p:spPr>
          <a:xfrm>
            <a:off x="850350" y="1584625"/>
            <a:ext cx="7443300" cy="23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900">
                <a:solidFill>
                  <a:schemeClr val="dk2"/>
                </a:solidFill>
                <a:latin typeface="Calibri"/>
                <a:ea typeface="Calibri"/>
                <a:cs typeface="Calibri"/>
                <a:sym typeface="Calibri"/>
              </a:rPr>
              <a:t>“Overall, DeepSpeed-MoE delivers up to </a:t>
            </a:r>
            <a:r>
              <a:rPr b="1" i="1" lang="en" sz="1900">
                <a:solidFill>
                  <a:schemeClr val="dk2"/>
                </a:solidFill>
                <a:latin typeface="Calibri"/>
                <a:ea typeface="Calibri"/>
                <a:cs typeface="Calibri"/>
                <a:sym typeface="Calibri"/>
              </a:rPr>
              <a:t>4.5x faster</a:t>
            </a:r>
            <a:r>
              <a:rPr i="1" lang="en" sz="1900">
                <a:solidFill>
                  <a:schemeClr val="dk2"/>
                </a:solidFill>
                <a:latin typeface="Calibri"/>
                <a:ea typeface="Calibri"/>
                <a:cs typeface="Calibri"/>
                <a:sym typeface="Calibri"/>
              </a:rPr>
              <a:t> and up to </a:t>
            </a:r>
            <a:r>
              <a:rPr b="1" i="1" lang="en" sz="1900">
                <a:solidFill>
                  <a:schemeClr val="dk2"/>
                </a:solidFill>
                <a:latin typeface="Calibri"/>
                <a:ea typeface="Calibri"/>
                <a:cs typeface="Calibri"/>
                <a:sym typeface="Calibri"/>
              </a:rPr>
              <a:t>9x cheaper</a:t>
            </a:r>
            <a:r>
              <a:rPr i="1" lang="en" sz="1900">
                <a:solidFill>
                  <a:schemeClr val="dk2"/>
                </a:solidFill>
                <a:latin typeface="Calibri"/>
                <a:ea typeface="Calibri"/>
                <a:cs typeface="Calibri"/>
                <a:sym typeface="Calibri"/>
              </a:rPr>
              <a:t> MoE model inference compared to serving quality-equivalent dense models using PyTorch. </a:t>
            </a:r>
            <a:endParaRPr i="1" sz="1900">
              <a:solidFill>
                <a:schemeClr val="dk2"/>
              </a:solidFill>
              <a:latin typeface="Calibri"/>
              <a:ea typeface="Calibri"/>
              <a:cs typeface="Calibri"/>
              <a:sym typeface="Calibri"/>
            </a:endParaRPr>
          </a:p>
          <a:p>
            <a:pPr indent="0" lvl="0" marL="0" rtl="0" algn="l">
              <a:spcBef>
                <a:spcPts val="0"/>
              </a:spcBef>
              <a:spcAft>
                <a:spcPts val="0"/>
              </a:spcAft>
              <a:buNone/>
            </a:pPr>
            <a:r>
              <a:t/>
            </a:r>
            <a:endParaRPr i="1" sz="1900">
              <a:solidFill>
                <a:schemeClr val="dk2"/>
              </a:solidFill>
              <a:latin typeface="Calibri"/>
              <a:ea typeface="Calibri"/>
              <a:cs typeface="Calibri"/>
              <a:sym typeface="Calibri"/>
            </a:endParaRPr>
          </a:p>
          <a:p>
            <a:pPr indent="0" lvl="0" marL="0" rtl="0" algn="l">
              <a:spcBef>
                <a:spcPts val="0"/>
              </a:spcBef>
              <a:spcAft>
                <a:spcPts val="0"/>
              </a:spcAft>
              <a:buNone/>
            </a:pPr>
            <a:r>
              <a:rPr i="1" lang="en" sz="1900">
                <a:solidFill>
                  <a:schemeClr val="dk2"/>
                </a:solidFill>
                <a:latin typeface="Calibri"/>
                <a:ea typeface="Calibri"/>
                <a:cs typeface="Calibri"/>
                <a:sym typeface="Calibri"/>
              </a:rPr>
              <a:t>With benefits that scale with model size and hardware resources, as shown from these results, it makes us believe that MoE models will be crucial to bring the next generation of advances in AI scale.”</a:t>
            </a:r>
            <a:endParaRPr i="1" sz="1900">
              <a:solidFill>
                <a:schemeClr val="dk2"/>
              </a:solidFill>
              <a:latin typeface="Calibri"/>
              <a:ea typeface="Calibri"/>
              <a:cs typeface="Calibri"/>
              <a:sym typeface="Calibri"/>
            </a:endParaRPr>
          </a:p>
          <a:p>
            <a:pPr indent="0" lvl="0" marL="0" rtl="0" algn="l">
              <a:spcBef>
                <a:spcPts val="0"/>
              </a:spcBef>
              <a:spcAft>
                <a:spcPts val="0"/>
              </a:spcAft>
              <a:buNone/>
            </a:pPr>
            <a:r>
              <a:t/>
            </a:r>
            <a:endParaRPr i="1" sz="1900">
              <a:solidFill>
                <a:schemeClr val="dk2"/>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DeepSpeed-MoE </a:t>
            </a:r>
            <a:r>
              <a:rPr lang="en"/>
              <a:t>Inference Performance</a:t>
            </a:r>
            <a:endParaRPr/>
          </a:p>
        </p:txBody>
      </p:sp>
      <p:pic>
        <p:nvPicPr>
          <p:cNvPr id="382" name="Google Shape;382;p49"/>
          <p:cNvPicPr preferRelativeResize="0"/>
          <p:nvPr/>
        </p:nvPicPr>
        <p:blipFill>
          <a:blip r:embed="rId3">
            <a:alphaModFix/>
          </a:blip>
          <a:stretch>
            <a:fillRect/>
          </a:stretch>
        </p:blipFill>
        <p:spPr>
          <a:xfrm>
            <a:off x="1625575" y="1571600"/>
            <a:ext cx="5892849" cy="3038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DeepSpeed-MoE Inference Performance</a:t>
            </a:r>
            <a:endParaRPr/>
          </a:p>
        </p:txBody>
      </p:sp>
      <p:pic>
        <p:nvPicPr>
          <p:cNvPr id="388" name="Google Shape;388;p50"/>
          <p:cNvPicPr preferRelativeResize="0"/>
          <p:nvPr/>
        </p:nvPicPr>
        <p:blipFill>
          <a:blip r:embed="rId3">
            <a:alphaModFix/>
          </a:blip>
          <a:stretch>
            <a:fillRect/>
          </a:stretch>
        </p:blipFill>
        <p:spPr>
          <a:xfrm>
            <a:off x="1272500" y="1511000"/>
            <a:ext cx="6598994" cy="30385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DeepSpeed-MoE Inference Performance</a:t>
            </a:r>
            <a:endParaRPr/>
          </a:p>
        </p:txBody>
      </p:sp>
      <p:pic>
        <p:nvPicPr>
          <p:cNvPr id="394" name="Google Shape;394;p51"/>
          <p:cNvPicPr preferRelativeResize="0"/>
          <p:nvPr/>
        </p:nvPicPr>
        <p:blipFill>
          <a:blip r:embed="rId3">
            <a:alphaModFix/>
          </a:blip>
          <a:stretch>
            <a:fillRect/>
          </a:stretch>
        </p:blipFill>
        <p:spPr>
          <a:xfrm>
            <a:off x="379300" y="1609201"/>
            <a:ext cx="4253327" cy="2907548"/>
          </a:xfrm>
          <a:prstGeom prst="rect">
            <a:avLst/>
          </a:prstGeom>
          <a:noFill/>
          <a:ln>
            <a:noFill/>
          </a:ln>
        </p:spPr>
      </p:pic>
      <p:pic>
        <p:nvPicPr>
          <p:cNvPr id="395" name="Google Shape;395;p51"/>
          <p:cNvPicPr preferRelativeResize="0"/>
          <p:nvPr/>
        </p:nvPicPr>
        <p:blipFill>
          <a:blip r:embed="rId4">
            <a:alphaModFix/>
          </a:blip>
          <a:stretch>
            <a:fillRect/>
          </a:stretch>
        </p:blipFill>
        <p:spPr>
          <a:xfrm>
            <a:off x="4632627" y="1681225"/>
            <a:ext cx="4206574" cy="26941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6"/>
          <p:cNvSpPr txBox="1"/>
          <p:nvPr>
            <p:ph type="title"/>
          </p:nvPr>
        </p:nvSpPr>
        <p:spPr>
          <a:xfrm>
            <a:off x="819150" y="673925"/>
            <a:ext cx="7505700" cy="954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Mixture of Experts: </a:t>
            </a:r>
            <a:endParaRPr/>
          </a:p>
        </p:txBody>
      </p:sp>
      <p:pic>
        <p:nvPicPr>
          <p:cNvPr id="146" name="Google Shape;146;p16"/>
          <p:cNvPicPr preferRelativeResize="0"/>
          <p:nvPr/>
        </p:nvPicPr>
        <p:blipFill>
          <a:blip r:embed="rId3">
            <a:alphaModFix/>
          </a:blip>
          <a:stretch>
            <a:fillRect/>
          </a:stretch>
        </p:blipFill>
        <p:spPr>
          <a:xfrm>
            <a:off x="1179925" y="1217100"/>
            <a:ext cx="6784150" cy="3677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Mixtral - Mistral Mixture of Experts</a:t>
            </a:r>
            <a:endParaRPr/>
          </a:p>
        </p:txBody>
      </p:sp>
      <p:sp>
        <p:nvSpPr>
          <p:cNvPr id="401" name="Google Shape;401;p52"/>
          <p:cNvSpPr txBox="1"/>
          <p:nvPr>
            <p:ph idx="1" type="body"/>
          </p:nvPr>
        </p:nvSpPr>
        <p:spPr>
          <a:xfrm>
            <a:off x="819150" y="1555900"/>
            <a:ext cx="39765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Out performs LLaMA 2 and GPT 3.5</a:t>
            </a:r>
            <a:endParaRPr/>
          </a:p>
          <a:p>
            <a:pPr indent="-311150" lvl="0" marL="457200" rtl="0" algn="l">
              <a:spcBef>
                <a:spcPts val="0"/>
              </a:spcBef>
              <a:spcAft>
                <a:spcPts val="0"/>
              </a:spcAft>
              <a:buSzPts val="1300"/>
              <a:buChar char="●"/>
            </a:pPr>
            <a:r>
              <a:rPr lang="en"/>
              <a:t>6x faster inference</a:t>
            </a:r>
            <a:endParaRPr/>
          </a:p>
        </p:txBody>
      </p:sp>
      <p:pic>
        <p:nvPicPr>
          <p:cNvPr id="402" name="Google Shape;402;p52"/>
          <p:cNvPicPr preferRelativeResize="0"/>
          <p:nvPr/>
        </p:nvPicPr>
        <p:blipFill>
          <a:blip r:embed="rId3">
            <a:alphaModFix/>
          </a:blip>
          <a:stretch>
            <a:fillRect/>
          </a:stretch>
        </p:blipFill>
        <p:spPr>
          <a:xfrm>
            <a:off x="4924951" y="1652400"/>
            <a:ext cx="3906176" cy="2515748"/>
          </a:xfrm>
          <a:prstGeom prst="rect">
            <a:avLst/>
          </a:prstGeom>
          <a:noFill/>
          <a:ln>
            <a:noFill/>
          </a:ln>
        </p:spPr>
      </p:pic>
      <p:pic>
        <p:nvPicPr>
          <p:cNvPr id="403" name="Google Shape;403;p52"/>
          <p:cNvPicPr preferRelativeResize="0"/>
          <p:nvPr/>
        </p:nvPicPr>
        <p:blipFill>
          <a:blip r:embed="rId4">
            <a:alphaModFix/>
          </a:blip>
          <a:stretch>
            <a:fillRect/>
          </a:stretch>
        </p:blipFill>
        <p:spPr>
          <a:xfrm>
            <a:off x="1018775" y="2687228"/>
            <a:ext cx="3906176" cy="21705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Conclusion &amp; Future Work</a:t>
            </a:r>
            <a:endParaRPr/>
          </a:p>
        </p:txBody>
      </p:sp>
      <p:sp>
        <p:nvSpPr>
          <p:cNvPr id="409" name="Google Shape;409;p53"/>
          <p:cNvSpPr txBox="1"/>
          <p:nvPr>
            <p:ph idx="1" type="body"/>
          </p:nvPr>
        </p:nvSpPr>
        <p:spPr>
          <a:xfrm>
            <a:off x="819150" y="1477000"/>
            <a:ext cx="7505700" cy="3178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Achievements:</a:t>
            </a:r>
            <a:endParaRPr/>
          </a:p>
          <a:p>
            <a:pPr indent="-355600" lvl="1" marL="914400" rtl="0" algn="l">
              <a:spcBef>
                <a:spcPts val="0"/>
              </a:spcBef>
              <a:spcAft>
                <a:spcPts val="0"/>
              </a:spcAft>
              <a:buSzPts val="2000"/>
              <a:buChar char="○"/>
            </a:pPr>
            <a:r>
              <a:rPr lang="en"/>
              <a:t>Reduce MoE train/inference costs</a:t>
            </a:r>
            <a:endParaRPr/>
          </a:p>
          <a:p>
            <a:pPr indent="-355600" lvl="1" marL="914400" rtl="0" algn="l">
              <a:spcBef>
                <a:spcPts val="0"/>
              </a:spcBef>
              <a:spcAft>
                <a:spcPts val="0"/>
              </a:spcAft>
              <a:buSzPts val="2000"/>
              <a:buChar char="○"/>
            </a:pPr>
            <a:r>
              <a:rPr lang="en"/>
              <a:t>Reduce MoE memory requirements</a:t>
            </a:r>
            <a:endParaRPr/>
          </a:p>
          <a:p>
            <a:pPr indent="-355600" lvl="1" marL="914400" rtl="0" algn="l">
              <a:spcBef>
                <a:spcPts val="0"/>
              </a:spcBef>
              <a:spcAft>
                <a:spcPts val="0"/>
              </a:spcAft>
              <a:buSzPts val="2000"/>
              <a:buChar char="○"/>
            </a:pPr>
            <a:r>
              <a:rPr lang="en"/>
              <a:t>Improve MoE inference performance</a:t>
            </a:r>
            <a:endParaRPr/>
          </a:p>
          <a:p>
            <a:pPr indent="-355600" lvl="1" marL="914400" rtl="0" algn="l">
              <a:spcBef>
                <a:spcPts val="0"/>
              </a:spcBef>
              <a:spcAft>
                <a:spcPts val="0"/>
              </a:spcAft>
              <a:buSzPts val="2000"/>
              <a:buChar char="○"/>
            </a:pPr>
            <a:r>
              <a:rPr lang="en"/>
              <a:t>Step towards real world application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Structure - Sparse MoE layer</a:t>
            </a:r>
            <a:endParaRPr/>
          </a:p>
        </p:txBody>
      </p:sp>
      <p:sp>
        <p:nvSpPr>
          <p:cNvPr id="152" name="Google Shape;152;p17"/>
          <p:cNvSpPr txBox="1"/>
          <p:nvPr>
            <p:ph idx="1" type="body"/>
          </p:nvPr>
        </p:nvSpPr>
        <p:spPr>
          <a:xfrm>
            <a:off x="819150" y="1800200"/>
            <a:ext cx="3821700" cy="28446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64999"/>
              <a:buChar char="●"/>
            </a:pPr>
            <a:r>
              <a:rPr lang="en"/>
              <a:t>Uses a Mixture of Experts (MoE) layer containing:</a:t>
            </a:r>
            <a:endParaRPr/>
          </a:p>
          <a:p>
            <a:pPr indent="-336550" lvl="1" marL="914400" rtl="0" algn="l">
              <a:spcBef>
                <a:spcPts val="0"/>
              </a:spcBef>
              <a:spcAft>
                <a:spcPts val="0"/>
              </a:spcAft>
              <a:buSzPct val="100000"/>
              <a:buChar char="○"/>
            </a:pPr>
            <a:r>
              <a:rPr lang="en"/>
              <a:t>Sparse MoE layer with </a:t>
            </a:r>
            <a:r>
              <a:rPr i="1" lang="en"/>
              <a:t>n</a:t>
            </a:r>
            <a:r>
              <a:rPr lang="en"/>
              <a:t> expert networks (E</a:t>
            </a:r>
            <a:r>
              <a:rPr baseline="-25000" lang="en"/>
              <a:t>1</a:t>
            </a:r>
            <a:r>
              <a:rPr lang="en"/>
              <a:t>…E</a:t>
            </a:r>
            <a:r>
              <a:rPr baseline="-25000" lang="en"/>
              <a:t>n</a:t>
            </a:r>
            <a:r>
              <a:rPr lang="en"/>
              <a:t>)</a:t>
            </a:r>
            <a:endParaRPr/>
          </a:p>
          <a:p>
            <a:pPr indent="-336550" lvl="1" marL="914400" rtl="0" algn="l">
              <a:spcBef>
                <a:spcPts val="0"/>
              </a:spcBef>
              <a:spcAft>
                <a:spcPts val="0"/>
              </a:spcAft>
              <a:buSzPct val="100000"/>
              <a:buChar char="○"/>
            </a:pPr>
            <a:r>
              <a:rPr lang="en"/>
              <a:t>A gate network/router </a:t>
            </a:r>
            <a:r>
              <a:rPr i="1" lang="en"/>
              <a:t>G</a:t>
            </a:r>
            <a:r>
              <a:rPr lang="en"/>
              <a:t> outputs </a:t>
            </a:r>
            <a:r>
              <a:rPr lang="en"/>
              <a:t>sparse</a:t>
            </a:r>
            <a:r>
              <a:rPr lang="en"/>
              <a:t> </a:t>
            </a:r>
            <a:r>
              <a:rPr i="1" lang="en"/>
              <a:t>n</a:t>
            </a:r>
            <a:r>
              <a:rPr lang="en"/>
              <a:t>-dimensional vector</a:t>
            </a:r>
            <a:endParaRPr/>
          </a:p>
          <a:p>
            <a:pPr indent="-298767" lvl="0" marL="457200" rtl="0" algn="l">
              <a:spcBef>
                <a:spcPts val="0"/>
              </a:spcBef>
              <a:spcAft>
                <a:spcPts val="0"/>
              </a:spcAft>
              <a:buSzPct val="64999"/>
              <a:buChar char="●"/>
            </a:pPr>
            <a:r>
              <a:rPr lang="en"/>
              <a:t>MoEs replace Feed Forward Network</a:t>
            </a:r>
            <a:endParaRPr/>
          </a:p>
          <a:p>
            <a:pPr indent="-298767" lvl="0" marL="457200" rtl="0" algn="l">
              <a:spcBef>
                <a:spcPts val="0"/>
              </a:spcBef>
              <a:spcAft>
                <a:spcPts val="0"/>
              </a:spcAft>
              <a:buSzPct val="64999"/>
              <a:buChar char="●"/>
            </a:pPr>
            <a:r>
              <a:rPr lang="en"/>
              <a:t>Output of the MoE:</a:t>
            </a:r>
            <a:endParaRPr/>
          </a:p>
        </p:txBody>
      </p:sp>
      <p:pic>
        <p:nvPicPr>
          <p:cNvPr id="153" name="Google Shape;153;p17"/>
          <p:cNvPicPr preferRelativeResize="0"/>
          <p:nvPr/>
        </p:nvPicPr>
        <p:blipFill>
          <a:blip r:embed="rId3">
            <a:alphaModFix/>
          </a:blip>
          <a:stretch>
            <a:fillRect/>
          </a:stretch>
        </p:blipFill>
        <p:spPr>
          <a:xfrm>
            <a:off x="4640850" y="1990725"/>
            <a:ext cx="4198349" cy="2301450"/>
          </a:xfrm>
          <a:prstGeom prst="rect">
            <a:avLst/>
          </a:prstGeom>
          <a:noFill/>
          <a:ln>
            <a:noFill/>
          </a:ln>
        </p:spPr>
      </p:pic>
      <p:pic>
        <p:nvPicPr>
          <p:cNvPr id="154" name="Google Shape;154;p17"/>
          <p:cNvPicPr preferRelativeResize="0"/>
          <p:nvPr/>
        </p:nvPicPr>
        <p:blipFill>
          <a:blip r:embed="rId4">
            <a:alphaModFix/>
          </a:blip>
          <a:stretch>
            <a:fillRect/>
          </a:stretch>
        </p:blipFill>
        <p:spPr>
          <a:xfrm>
            <a:off x="3141350" y="3991925"/>
            <a:ext cx="1292250" cy="51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Proposed Structure - Gating </a:t>
            </a:r>
            <a:endParaRPr/>
          </a:p>
        </p:txBody>
      </p:sp>
      <p:sp>
        <p:nvSpPr>
          <p:cNvPr id="160" name="Google Shape;160;p18"/>
          <p:cNvSpPr txBox="1"/>
          <p:nvPr>
            <p:ph idx="1" type="body"/>
          </p:nvPr>
        </p:nvSpPr>
        <p:spPr>
          <a:xfrm>
            <a:off x="819150" y="1564300"/>
            <a:ext cx="3753000" cy="2874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Previous </a:t>
            </a:r>
            <a:r>
              <a:rPr lang="en"/>
              <a:t>choice of gating function was softmax gating</a:t>
            </a:r>
            <a:endParaRPr/>
          </a:p>
          <a:p>
            <a:pPr indent="-311150" lvl="0" marL="457200" rtl="0" algn="l">
              <a:spcBef>
                <a:spcPts val="0"/>
              </a:spcBef>
              <a:spcAft>
                <a:spcPts val="0"/>
              </a:spcAft>
              <a:buSzPts val="1300"/>
              <a:buChar char="●"/>
            </a:pPr>
            <a:r>
              <a:rPr lang="en"/>
              <a:t>Noisy Top-K Gating:</a:t>
            </a:r>
            <a:endParaRPr/>
          </a:p>
          <a:p>
            <a:pPr indent="-355600" lvl="1" marL="914400" rtl="0" algn="l">
              <a:spcBef>
                <a:spcPts val="0"/>
              </a:spcBef>
              <a:spcAft>
                <a:spcPts val="0"/>
              </a:spcAft>
              <a:buSzPts val="2000"/>
              <a:buChar char="○"/>
            </a:pPr>
            <a:r>
              <a:rPr lang="en"/>
              <a:t>Noise</a:t>
            </a:r>
            <a:endParaRPr baseline="-25000"/>
          </a:p>
          <a:p>
            <a:pPr indent="-355600" lvl="1" marL="914400" rtl="0" algn="l">
              <a:spcBef>
                <a:spcPts val="0"/>
              </a:spcBef>
              <a:spcAft>
                <a:spcPts val="0"/>
              </a:spcAft>
              <a:buSzPts val="2000"/>
              <a:buChar char="○"/>
            </a:pPr>
            <a:r>
              <a:rPr lang="en"/>
              <a:t>Sparsity</a:t>
            </a:r>
            <a:endParaRPr/>
          </a:p>
          <a:p>
            <a:pPr indent="-311150" lvl="0" marL="457200" rtl="0" algn="l">
              <a:spcBef>
                <a:spcPts val="0"/>
              </a:spcBef>
              <a:spcAft>
                <a:spcPts val="0"/>
              </a:spcAft>
              <a:buSzPts val="1300"/>
              <a:buChar char="●"/>
            </a:pPr>
            <a:r>
              <a:rPr lang="en"/>
              <a:t>Training:</a:t>
            </a:r>
            <a:endParaRPr/>
          </a:p>
          <a:p>
            <a:pPr indent="-355600" lvl="1" marL="914400" rtl="0" algn="l">
              <a:spcBef>
                <a:spcPts val="0"/>
              </a:spcBef>
              <a:spcAft>
                <a:spcPts val="0"/>
              </a:spcAft>
              <a:buSzPts val="2000"/>
              <a:buChar char="○"/>
            </a:pPr>
            <a:r>
              <a:rPr lang="en"/>
              <a:t>Use back-propagation</a:t>
            </a:r>
            <a:endParaRPr/>
          </a:p>
        </p:txBody>
      </p:sp>
      <p:pic>
        <p:nvPicPr>
          <p:cNvPr id="161" name="Google Shape;161;p18"/>
          <p:cNvPicPr preferRelativeResize="0"/>
          <p:nvPr/>
        </p:nvPicPr>
        <p:blipFill>
          <a:blip r:embed="rId3">
            <a:alphaModFix/>
          </a:blip>
          <a:stretch>
            <a:fillRect/>
          </a:stretch>
        </p:blipFill>
        <p:spPr>
          <a:xfrm>
            <a:off x="5740553" y="1963338"/>
            <a:ext cx="1879509" cy="282275"/>
          </a:xfrm>
          <a:prstGeom prst="rect">
            <a:avLst/>
          </a:prstGeom>
          <a:noFill/>
          <a:ln>
            <a:noFill/>
          </a:ln>
        </p:spPr>
      </p:pic>
      <p:pic>
        <p:nvPicPr>
          <p:cNvPr id="162" name="Google Shape;162;p18"/>
          <p:cNvPicPr preferRelativeResize="0"/>
          <p:nvPr/>
        </p:nvPicPr>
        <p:blipFill>
          <a:blip r:embed="rId4">
            <a:alphaModFix/>
          </a:blip>
          <a:stretch>
            <a:fillRect/>
          </a:stretch>
        </p:blipFill>
        <p:spPr>
          <a:xfrm>
            <a:off x="4694380" y="2408750"/>
            <a:ext cx="3971875" cy="326000"/>
          </a:xfrm>
          <a:prstGeom prst="rect">
            <a:avLst/>
          </a:prstGeom>
          <a:noFill/>
          <a:ln>
            <a:noFill/>
          </a:ln>
        </p:spPr>
      </p:pic>
      <p:pic>
        <p:nvPicPr>
          <p:cNvPr id="163" name="Google Shape;163;p18"/>
          <p:cNvPicPr preferRelativeResize="0"/>
          <p:nvPr/>
        </p:nvPicPr>
        <p:blipFill>
          <a:blip r:embed="rId5">
            <a:alphaModFix/>
          </a:blip>
          <a:stretch>
            <a:fillRect/>
          </a:stretch>
        </p:blipFill>
        <p:spPr>
          <a:xfrm>
            <a:off x="4562232" y="2885552"/>
            <a:ext cx="4236166" cy="546375"/>
          </a:xfrm>
          <a:prstGeom prst="rect">
            <a:avLst/>
          </a:prstGeom>
          <a:noFill/>
          <a:ln>
            <a:noFill/>
          </a:ln>
        </p:spPr>
      </p:pic>
      <p:pic>
        <p:nvPicPr>
          <p:cNvPr id="164" name="Google Shape;164;p18"/>
          <p:cNvPicPr preferRelativeResize="0"/>
          <p:nvPr/>
        </p:nvPicPr>
        <p:blipFill>
          <a:blip r:embed="rId6">
            <a:alphaModFix/>
          </a:blip>
          <a:stretch>
            <a:fillRect/>
          </a:stretch>
        </p:blipFill>
        <p:spPr>
          <a:xfrm>
            <a:off x="5255012" y="3582726"/>
            <a:ext cx="2850614" cy="32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Training Challenge: Shrinking Batch Sizes</a:t>
            </a:r>
            <a:endParaRPr/>
          </a:p>
        </p:txBody>
      </p:sp>
      <p:sp>
        <p:nvSpPr>
          <p:cNvPr id="170" name="Google Shape;170;p19"/>
          <p:cNvSpPr txBox="1"/>
          <p:nvPr>
            <p:ph idx="1" type="body"/>
          </p:nvPr>
        </p:nvSpPr>
        <p:spPr>
          <a:xfrm>
            <a:off x="819150" y="1800200"/>
            <a:ext cx="6707700" cy="2448000"/>
          </a:xfrm>
          <a:prstGeom prst="rect">
            <a:avLst/>
          </a:prstGeom>
        </p:spPr>
        <p:txBody>
          <a:bodyPr anchorCtr="0" anchor="t" bIns="91425" lIns="91425" spcFirstLastPara="1" rIns="91425" wrap="square" tIns="91425">
            <a:normAutofit/>
          </a:bodyPr>
          <a:lstStyle/>
          <a:p>
            <a:pPr indent="-355917" lvl="0" marL="457200" rtl="0" algn="l">
              <a:lnSpc>
                <a:spcPct val="105000"/>
              </a:lnSpc>
              <a:spcBef>
                <a:spcPts val="0"/>
              </a:spcBef>
              <a:spcAft>
                <a:spcPts val="0"/>
              </a:spcAft>
              <a:buSzPts val="2005"/>
              <a:buChar char="●"/>
            </a:pPr>
            <a:r>
              <a:rPr lang="en" sz="2004"/>
              <a:t>Large batches of examples are required in modern GPUs/CPUs </a:t>
            </a:r>
            <a:endParaRPr sz="2004"/>
          </a:p>
          <a:p>
            <a:pPr indent="-355917" lvl="0" marL="457200" rtl="0" algn="l">
              <a:lnSpc>
                <a:spcPct val="105000"/>
              </a:lnSpc>
              <a:spcBef>
                <a:spcPts val="0"/>
              </a:spcBef>
              <a:spcAft>
                <a:spcPts val="0"/>
              </a:spcAft>
              <a:buSzPts val="2005"/>
              <a:buChar char="●"/>
            </a:pPr>
            <a:r>
              <a:rPr lang="en" sz="2004"/>
              <a:t>Batch size in a mixture of experts scheme shrinks as gating is more sparse</a:t>
            </a:r>
            <a:endParaRPr sz="2800"/>
          </a:p>
        </p:txBody>
      </p:sp>
      <p:pic>
        <p:nvPicPr>
          <p:cNvPr id="171" name="Google Shape;171;p19"/>
          <p:cNvPicPr preferRelativeResize="0"/>
          <p:nvPr/>
        </p:nvPicPr>
        <p:blipFill>
          <a:blip r:embed="rId3">
            <a:alphaModFix/>
          </a:blip>
          <a:stretch>
            <a:fillRect/>
          </a:stretch>
        </p:blipFill>
        <p:spPr>
          <a:xfrm>
            <a:off x="2650582" y="3401024"/>
            <a:ext cx="1597148" cy="1427148"/>
          </a:xfrm>
          <a:prstGeom prst="rect">
            <a:avLst/>
          </a:prstGeom>
          <a:noFill/>
          <a:ln>
            <a:noFill/>
          </a:ln>
        </p:spPr>
      </p:pic>
      <p:pic>
        <p:nvPicPr>
          <p:cNvPr id="172" name="Google Shape;172;p19"/>
          <p:cNvPicPr preferRelativeResize="0"/>
          <p:nvPr/>
        </p:nvPicPr>
        <p:blipFill>
          <a:blip r:embed="rId3">
            <a:alphaModFix/>
          </a:blip>
          <a:stretch>
            <a:fillRect/>
          </a:stretch>
        </p:blipFill>
        <p:spPr>
          <a:xfrm>
            <a:off x="4716139" y="3587449"/>
            <a:ext cx="1179873" cy="1054300"/>
          </a:xfrm>
          <a:prstGeom prst="rect">
            <a:avLst/>
          </a:prstGeom>
          <a:noFill/>
          <a:ln>
            <a:noFill/>
          </a:ln>
        </p:spPr>
      </p:pic>
      <p:pic>
        <p:nvPicPr>
          <p:cNvPr id="173" name="Google Shape;173;p19"/>
          <p:cNvPicPr preferRelativeResize="0"/>
          <p:nvPr/>
        </p:nvPicPr>
        <p:blipFill>
          <a:blip r:embed="rId3">
            <a:alphaModFix/>
          </a:blip>
          <a:stretch>
            <a:fillRect/>
          </a:stretch>
        </p:blipFill>
        <p:spPr>
          <a:xfrm>
            <a:off x="6364428" y="3804549"/>
            <a:ext cx="693949" cy="620100"/>
          </a:xfrm>
          <a:prstGeom prst="rect">
            <a:avLst/>
          </a:prstGeom>
          <a:noFill/>
          <a:ln>
            <a:noFill/>
          </a:ln>
        </p:spPr>
      </p:pic>
      <p:pic>
        <p:nvPicPr>
          <p:cNvPr id="174" name="Google Shape;174;p19"/>
          <p:cNvPicPr preferRelativeResize="0"/>
          <p:nvPr/>
        </p:nvPicPr>
        <p:blipFill>
          <a:blip r:embed="rId3">
            <a:alphaModFix/>
          </a:blip>
          <a:stretch>
            <a:fillRect/>
          </a:stretch>
        </p:blipFill>
        <p:spPr>
          <a:xfrm>
            <a:off x="7526804" y="3910337"/>
            <a:ext cx="457201" cy="408534"/>
          </a:xfrm>
          <a:prstGeom prst="rect">
            <a:avLst/>
          </a:prstGeom>
          <a:noFill/>
          <a:ln>
            <a:noFill/>
          </a:ln>
        </p:spPr>
      </p:pic>
      <p:pic>
        <p:nvPicPr>
          <p:cNvPr id="175" name="Google Shape;175;p19"/>
          <p:cNvPicPr preferRelativeResize="0"/>
          <p:nvPr/>
        </p:nvPicPr>
        <p:blipFill>
          <a:blip r:embed="rId4">
            <a:alphaModFix/>
          </a:blip>
          <a:stretch>
            <a:fillRect/>
          </a:stretch>
        </p:blipFill>
        <p:spPr>
          <a:xfrm>
            <a:off x="4322962" y="4025575"/>
            <a:ext cx="317950" cy="178050"/>
          </a:xfrm>
          <a:prstGeom prst="rect">
            <a:avLst/>
          </a:prstGeom>
          <a:noFill/>
          <a:ln>
            <a:noFill/>
          </a:ln>
        </p:spPr>
      </p:pic>
      <p:pic>
        <p:nvPicPr>
          <p:cNvPr id="176" name="Google Shape;176;p19"/>
          <p:cNvPicPr preferRelativeResize="0"/>
          <p:nvPr/>
        </p:nvPicPr>
        <p:blipFill>
          <a:blip r:embed="rId4">
            <a:alphaModFix/>
          </a:blip>
          <a:stretch>
            <a:fillRect/>
          </a:stretch>
        </p:blipFill>
        <p:spPr>
          <a:xfrm>
            <a:off x="5971250" y="4025575"/>
            <a:ext cx="317950" cy="178050"/>
          </a:xfrm>
          <a:prstGeom prst="rect">
            <a:avLst/>
          </a:prstGeom>
          <a:noFill/>
          <a:ln>
            <a:noFill/>
          </a:ln>
        </p:spPr>
      </p:pic>
      <p:pic>
        <p:nvPicPr>
          <p:cNvPr id="177" name="Google Shape;177;p19"/>
          <p:cNvPicPr preferRelativeResize="0"/>
          <p:nvPr/>
        </p:nvPicPr>
        <p:blipFill>
          <a:blip r:embed="rId4">
            <a:alphaModFix/>
          </a:blip>
          <a:stretch>
            <a:fillRect/>
          </a:stretch>
        </p:blipFill>
        <p:spPr>
          <a:xfrm>
            <a:off x="7133625" y="4025575"/>
            <a:ext cx="317950" cy="17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Shrinking Batch Size Solution</a:t>
            </a:r>
            <a:endParaRPr/>
          </a:p>
          <a:p>
            <a:pPr indent="0" lvl="0" marL="0" rtl="0" algn="l">
              <a:spcBef>
                <a:spcPts val="0"/>
              </a:spcBef>
              <a:spcAft>
                <a:spcPts val="0"/>
              </a:spcAft>
              <a:buNone/>
            </a:pPr>
            <a:r>
              <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83" name="Google Shape;183;p20"/>
          <p:cNvSpPr txBox="1"/>
          <p:nvPr>
            <p:ph idx="1" type="body"/>
          </p:nvPr>
        </p:nvSpPr>
        <p:spPr>
          <a:xfrm>
            <a:off x="729900" y="1777525"/>
            <a:ext cx="4637100" cy="274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Model &amp; Expert Parallelism</a:t>
            </a:r>
            <a:endParaRPr/>
          </a:p>
          <a:p>
            <a:pPr indent="-355600" lvl="0" marL="457200" rtl="0" algn="l">
              <a:spcBef>
                <a:spcPts val="0"/>
              </a:spcBef>
              <a:spcAft>
                <a:spcPts val="0"/>
              </a:spcAft>
              <a:buSzPts val="2000"/>
              <a:buChar char="●"/>
            </a:pPr>
            <a:r>
              <a:rPr lang="en"/>
              <a:t>Distribute multiple models over multiple devices</a:t>
            </a:r>
            <a:endParaRPr/>
          </a:p>
          <a:p>
            <a:pPr indent="-355600" lvl="0" marL="457200" rtl="0" algn="l">
              <a:spcBef>
                <a:spcPts val="0"/>
              </a:spcBef>
              <a:spcAft>
                <a:spcPts val="0"/>
              </a:spcAft>
              <a:buSzPts val="2000"/>
              <a:buChar char="●"/>
            </a:pPr>
            <a:r>
              <a:rPr lang="en"/>
              <a:t>Separate experts onto the different devices</a:t>
            </a:r>
            <a:endParaRPr/>
          </a:p>
          <a:p>
            <a:pPr indent="-355600" lvl="0" marL="457200" rtl="0" algn="l">
              <a:spcBef>
                <a:spcPts val="0"/>
              </a:spcBef>
              <a:spcAft>
                <a:spcPts val="0"/>
              </a:spcAft>
              <a:buSzPts val="2000"/>
              <a:buChar char="●"/>
            </a:pPr>
            <a:r>
              <a:rPr lang="en"/>
              <a:t>Results in increased batch size</a:t>
            </a:r>
            <a:endParaRPr/>
          </a:p>
        </p:txBody>
      </p:sp>
      <p:pic>
        <p:nvPicPr>
          <p:cNvPr id="184" name="Google Shape;184;p20"/>
          <p:cNvPicPr preferRelativeResize="0"/>
          <p:nvPr/>
        </p:nvPicPr>
        <p:blipFill rotWithShape="1">
          <a:blip r:embed="rId3">
            <a:alphaModFix/>
          </a:blip>
          <a:srcRect b="734" l="1121" r="1384" t="1331"/>
          <a:stretch/>
        </p:blipFill>
        <p:spPr>
          <a:xfrm>
            <a:off x="5281300" y="2261150"/>
            <a:ext cx="3452151" cy="1494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Shrinking Batch Size Solution</a:t>
            </a:r>
            <a:endParaRPr/>
          </a:p>
          <a:p>
            <a:pPr indent="0" lvl="0" marL="0" rtl="0" algn="l">
              <a:spcBef>
                <a:spcPts val="0"/>
              </a:spcBef>
              <a:spcAft>
                <a:spcPts val="0"/>
              </a:spcAft>
              <a:buNone/>
            </a:pPr>
            <a:r>
              <a:t/>
            </a:r>
            <a:endParaRPr b="0" sz="28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90" name="Google Shape;190;p21"/>
          <p:cNvSpPr txBox="1"/>
          <p:nvPr>
            <p:ph idx="1" type="body"/>
          </p:nvPr>
        </p:nvSpPr>
        <p:spPr>
          <a:xfrm>
            <a:off x="819150" y="1682475"/>
            <a:ext cx="71073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Advantage of </a:t>
            </a:r>
            <a:r>
              <a:rPr lang="en"/>
              <a:t>Convolutionality</a:t>
            </a:r>
            <a:endParaRPr/>
          </a:p>
          <a:p>
            <a:pPr indent="-311150" lvl="0" marL="457200" rtl="0" algn="l">
              <a:spcBef>
                <a:spcPts val="0"/>
              </a:spcBef>
              <a:spcAft>
                <a:spcPts val="0"/>
              </a:spcAft>
              <a:buSzPts val="1300"/>
              <a:buChar char="●"/>
            </a:pPr>
            <a:r>
              <a:rPr lang="en"/>
              <a:t>Within the model, apply the same MoE to each time step of the previous layer</a:t>
            </a:r>
            <a:endParaRPr/>
          </a:p>
          <a:p>
            <a:pPr indent="-311150" lvl="0" marL="457200" rtl="0" algn="l">
              <a:spcBef>
                <a:spcPts val="0"/>
              </a:spcBef>
              <a:spcAft>
                <a:spcPts val="0"/>
              </a:spcAft>
              <a:buSzPts val="1300"/>
              <a:buChar char="●"/>
            </a:pPr>
            <a:r>
              <a:rPr lang="en"/>
              <a:t>Wait for previous timesteps to finish and apply MoE to all timesteps in one big batch</a:t>
            </a:r>
            <a:endParaRPr/>
          </a:p>
          <a:p>
            <a:pPr indent="-311150" lvl="0" marL="457200" rtl="0" algn="l">
              <a:spcBef>
                <a:spcPts val="0"/>
              </a:spcBef>
              <a:spcAft>
                <a:spcPts val="0"/>
              </a:spcAft>
              <a:buSzPts val="1300"/>
              <a:buChar char="●"/>
            </a:pPr>
            <a:r>
              <a:rPr lang="en"/>
              <a:t>Increases batch size by the number of unrolled timesteps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